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9939338" cy="6807200"/>
  <p:embeddedFontLst>
    <p:embeddedFont>
      <p:font typeface="Meiryo" panose="020B0604030504040204" pitchFamily="50" charset="-128"/>
      <p:regular r:id="rId17"/>
      <p:bold r:id="rId18"/>
      <p:italic r:id="rId19"/>
      <p:boldItalic r:id="rId20"/>
    </p:embeddedFont>
    <p:embeddedFont>
      <p:font typeface="Century Gothic" panose="020B0502020202020204" pitchFamily="34" charset="0"/>
      <p:regular r:id="rId21"/>
      <p:bold r:id="rId22"/>
      <p:italic r:id="rId23"/>
      <p:boldItalic r:id="rId24"/>
    </p:embeddedFont>
    <p:embeddedFont>
      <p:font typeface="Roboto" panose="02000000000000000000" pitchFamily="2"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319">
          <p15:clr>
            <a:srgbClr val="A4A3A4"/>
          </p15:clr>
        </p15:guide>
        <p15:guide id="2" orient="horz" pos="663">
          <p15:clr>
            <a:srgbClr val="A4A3A4"/>
          </p15:clr>
        </p15:guide>
        <p15:guide id="3" pos="5487">
          <p15:clr>
            <a:srgbClr val="A4A3A4"/>
          </p15:clr>
        </p15:guide>
        <p15:guide id="4" pos="339">
          <p15:clr>
            <a:srgbClr val="A4A3A4"/>
          </p15:clr>
        </p15:guide>
      </p15:sldGuideLst>
    </p:ext>
    <p:ext uri="{2D200454-40CA-4A62-9FC3-DE9A4176ACB9}">
      <p15:notesGuideLst xmlns:p15="http://schemas.microsoft.com/office/powerpoint/2012/main">
        <p15:guide id="1" orient="horz" pos="2144">
          <p15:clr>
            <a:srgbClr val="A4A3A4"/>
          </p15:clr>
        </p15:guide>
        <p15:guide id="2" pos="3132">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9" roundtripDataSignature="AMtx7mjViD/43daRhli6yfU8gkk5CWPjt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43794" autoAdjust="0"/>
  </p:normalViewPr>
  <p:slideViewPr>
    <p:cSldViewPr snapToGrid="0">
      <p:cViewPr varScale="1">
        <p:scale>
          <a:sx n="26" d="100"/>
          <a:sy n="26" d="100"/>
        </p:scale>
        <p:origin x="2368" y="16"/>
      </p:cViewPr>
      <p:guideLst>
        <p:guide orient="horz" pos="4319"/>
        <p:guide orient="horz" pos="663"/>
        <p:guide pos="5487"/>
        <p:guide pos="339"/>
      </p:guideLst>
    </p:cSldViewPr>
  </p:slideViewPr>
  <p:notesTextViewPr>
    <p:cViewPr>
      <p:scale>
        <a:sx n="1" d="1"/>
        <a:sy n="1" d="1"/>
      </p:scale>
      <p:origin x="0" y="-1728"/>
    </p:cViewPr>
  </p:notesTextViewPr>
  <p:notesViewPr>
    <p:cSldViewPr snapToGrid="0">
      <p:cViewPr varScale="1">
        <p:scale>
          <a:sx n="100" d="100"/>
          <a:sy n="100" d="100"/>
        </p:scale>
        <p:origin x="0" y="0"/>
      </p:cViewPr>
      <p:guideLst>
        <p:guide orient="horz" pos="2144"/>
        <p:guide pos="313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2" y="3"/>
            <a:ext cx="4306156" cy="340783"/>
          </a:xfrm>
          <a:prstGeom prst="rect">
            <a:avLst/>
          </a:prstGeom>
          <a:noFill/>
          <a:ln>
            <a:noFill/>
          </a:ln>
        </p:spPr>
        <p:txBody>
          <a:bodyPr spcFirstLastPara="1" wrap="square" lIns="91050" tIns="45525" rIns="91050" bIns="45525" anchor="t"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5630960" y="3"/>
            <a:ext cx="4306156" cy="340783"/>
          </a:xfrm>
          <a:prstGeom prst="rect">
            <a:avLst/>
          </a:prstGeom>
          <a:noFill/>
          <a:ln>
            <a:noFill/>
          </a:ln>
        </p:spPr>
        <p:txBody>
          <a:bodyPr spcFirstLastPara="1" wrap="square" lIns="91050" tIns="45525" rIns="91050" bIns="45525" anchor="t" anchorCtr="0">
            <a:noAutofit/>
          </a:bodyPr>
          <a:lstStyle>
            <a:lvl1pPr marR="0" lvl="0" algn="r"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3267075" y="509588"/>
            <a:ext cx="3405188" cy="25542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418475" y="3233211"/>
            <a:ext cx="9007179" cy="3063875"/>
          </a:xfrm>
          <a:prstGeom prst="rect">
            <a:avLst/>
          </a:prstGeom>
          <a:noFill/>
          <a:ln>
            <a:noFill/>
          </a:ln>
        </p:spPr>
        <p:txBody>
          <a:bodyPr spcFirstLastPara="1" wrap="square" lIns="91050" tIns="45525" rIns="91050" bIns="45525"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2" y="6466419"/>
            <a:ext cx="4306156" cy="339726"/>
          </a:xfrm>
          <a:prstGeom prst="rect">
            <a:avLst/>
          </a:prstGeom>
          <a:noFill/>
          <a:ln>
            <a:noFill/>
          </a:ln>
        </p:spPr>
        <p:txBody>
          <a:bodyPr spcFirstLastPara="1" wrap="square" lIns="91050" tIns="45525" rIns="91050" bIns="45525" anchor="b"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5630960" y="6466419"/>
            <a:ext cx="4306156" cy="339726"/>
          </a:xfrm>
          <a:prstGeom prst="rect">
            <a:avLst/>
          </a:prstGeom>
          <a:noFill/>
          <a:ln>
            <a:noFill/>
          </a:ln>
        </p:spPr>
        <p:txBody>
          <a:bodyPr spcFirstLastPara="1" wrap="square" lIns="91050" tIns="45525" rIns="91050" bIns="45525"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ja-JP" sz="1300" b="0" i="0" u="none" strike="noStrike" cap="none">
                <a:solidFill>
                  <a:schemeClr val="dk1"/>
                </a:solidFill>
                <a:latin typeface="Arial"/>
                <a:ea typeface="Arial"/>
                <a:cs typeface="Arial"/>
                <a:sym typeface="Arial"/>
              </a:rPr>
              <a:t>‹#›</a:t>
            </a:fld>
            <a:endParaRPr sz="13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mailto:tech-support@e-grant.net"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1:notes"/>
          <p:cNvSpPr>
            <a:spLocks noGrp="1" noRot="1" noChangeAspect="1"/>
          </p:cNvSpPr>
          <p:nvPr>
            <p:ph type="sldImg" idx="2"/>
          </p:nvPr>
        </p:nvSpPr>
        <p:spPr>
          <a:xfrm>
            <a:off x="3267075" y="509588"/>
            <a:ext cx="3405188" cy="25542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3" name="Google Shape;113;p1:notes"/>
          <p:cNvSpPr txBox="1">
            <a:spLocks noGrp="1"/>
          </p:cNvSpPr>
          <p:nvPr>
            <p:ph type="body" idx="1"/>
          </p:nvPr>
        </p:nvSpPr>
        <p:spPr>
          <a:xfrm>
            <a:off x="995271" y="3233211"/>
            <a:ext cx="7948798" cy="3063875"/>
          </a:xfrm>
          <a:prstGeom prst="rect">
            <a:avLst/>
          </a:prstGeom>
          <a:noFill/>
          <a:ln>
            <a:noFill/>
          </a:ln>
        </p:spPr>
        <p:txBody>
          <a:bodyPr spcFirstLastPara="1" wrap="square" lIns="91050" tIns="45525" rIns="91050" bIns="45525" anchor="t" anchorCtr="0">
            <a:noAutofit/>
          </a:bodyPr>
          <a:lstStyle/>
          <a:p>
            <a:pPr marL="0" lvl="0" indent="0" algn="l" rtl="0">
              <a:lnSpc>
                <a:spcPct val="100000"/>
              </a:lnSpc>
              <a:spcBef>
                <a:spcPts val="0"/>
              </a:spcBef>
              <a:spcAft>
                <a:spcPts val="0"/>
              </a:spcAft>
              <a:buSzPts val="1400"/>
              <a:buNone/>
            </a:pPr>
            <a:r>
              <a:rPr lang="ja-JP" dirty="0"/>
              <a:t>本日はお忙しい中「うちでのこづち活用講座１」にご参加いただき、ありがとうございます。</a:t>
            </a:r>
            <a:endParaRPr dirty="0"/>
          </a:p>
          <a:p>
            <a:pPr marL="0" lvl="0" indent="0" algn="l" rtl="0">
              <a:lnSpc>
                <a:spcPct val="100000"/>
              </a:lnSpc>
              <a:spcBef>
                <a:spcPts val="0"/>
              </a:spcBef>
              <a:spcAft>
                <a:spcPts val="0"/>
              </a:spcAft>
              <a:buSzPts val="1400"/>
              <a:buNone/>
            </a:pPr>
            <a:r>
              <a:rPr lang="ja-JP" dirty="0"/>
              <a:t>本日、講座を進行させていただく、株式会社E-grant第一カスタマーサクセスチームの平澤と申します。</a:t>
            </a:r>
            <a:endParaRPr dirty="0"/>
          </a:p>
          <a:p>
            <a:pPr marL="0" lvl="0" indent="0" algn="l" rtl="0">
              <a:lnSpc>
                <a:spcPct val="100000"/>
              </a:lnSpc>
              <a:spcBef>
                <a:spcPts val="0"/>
              </a:spcBef>
              <a:spcAft>
                <a:spcPts val="0"/>
              </a:spcAft>
              <a:buSzPts val="1400"/>
              <a:buNone/>
            </a:pPr>
            <a:r>
              <a:rPr lang="ja-JP" dirty="0"/>
              <a:t>よろしくお願いいたします。</a:t>
            </a:r>
            <a:endParaRPr dirty="0"/>
          </a:p>
          <a:p>
            <a:pPr marL="0" lvl="0" indent="0" algn="l" rtl="0">
              <a:lnSpc>
                <a:spcPct val="100000"/>
              </a:lnSpc>
              <a:spcBef>
                <a:spcPts val="0"/>
              </a:spcBef>
              <a:spcAft>
                <a:spcPts val="0"/>
              </a:spcAft>
              <a:buSzPts val="1400"/>
              <a:buNone/>
            </a:pPr>
            <a:r>
              <a:rPr lang="ja-JP" dirty="0"/>
              <a:t>今回の活用講座の目的としましては、初めてうちでのこづちをお使いになる皆様につきましては、</a:t>
            </a:r>
            <a:endParaRPr dirty="0"/>
          </a:p>
          <a:p>
            <a:pPr marL="0" lvl="0" indent="0" algn="l" rtl="0">
              <a:lnSpc>
                <a:spcPct val="100000"/>
              </a:lnSpc>
              <a:spcBef>
                <a:spcPts val="0"/>
              </a:spcBef>
              <a:spcAft>
                <a:spcPts val="0"/>
              </a:spcAft>
              <a:buSzPts val="1400"/>
              <a:buNone/>
            </a:pPr>
            <a:r>
              <a:rPr lang="ja-JP" dirty="0"/>
              <a:t>「うちでのこづちの機能概要を理解すること」と「各機能について自社での活用イメージを持つこと」となります。</a:t>
            </a:r>
            <a:endParaRPr dirty="0"/>
          </a:p>
          <a:p>
            <a:pPr marL="0" lvl="0" indent="0" algn="l" rtl="0">
              <a:lnSpc>
                <a:spcPct val="100000"/>
              </a:lnSpc>
              <a:spcBef>
                <a:spcPts val="0"/>
              </a:spcBef>
              <a:spcAft>
                <a:spcPts val="0"/>
              </a:spcAft>
              <a:buSzPts val="1400"/>
              <a:buNone/>
            </a:pPr>
            <a:r>
              <a:rPr lang="ja-JP" dirty="0"/>
              <a:t>また、すでにうちでのこづちをお使いの皆様につきましては、</a:t>
            </a:r>
            <a:endParaRPr dirty="0"/>
          </a:p>
          <a:p>
            <a:pPr marL="0" lvl="0" indent="0" algn="l" rtl="0">
              <a:lnSpc>
                <a:spcPct val="100000"/>
              </a:lnSpc>
              <a:spcBef>
                <a:spcPts val="0"/>
              </a:spcBef>
              <a:spcAft>
                <a:spcPts val="0"/>
              </a:spcAft>
              <a:buSzPts val="1400"/>
              <a:buNone/>
            </a:pPr>
            <a:r>
              <a:rPr lang="ja-JP" dirty="0"/>
              <a:t>加えて「うちでのこづち各機能の設定・分析をご自身で完了させられること」となります。</a:t>
            </a:r>
            <a:endParaRPr dirty="0"/>
          </a:p>
          <a:p>
            <a:pPr marL="0" lvl="0" indent="0" algn="l" rtl="0">
              <a:lnSpc>
                <a:spcPct val="100000"/>
              </a:lnSpc>
              <a:spcBef>
                <a:spcPts val="0"/>
              </a:spcBef>
              <a:spcAft>
                <a:spcPts val="0"/>
              </a:spcAft>
              <a:buSzPts val="1400"/>
              <a:buNone/>
            </a:pPr>
            <a:r>
              <a:rPr lang="ja-JP" dirty="0"/>
              <a:t>ご質問・ご不明点がございます場合、講座の</a:t>
            </a:r>
            <a:r>
              <a:rPr lang="ja-JP" altLang="en-US" dirty="0"/>
              <a:t>休憩時間中、</a:t>
            </a:r>
            <a:r>
              <a:rPr lang="en-US" altLang="ja-JP" dirty="0"/>
              <a:t>ZOOM</a:t>
            </a:r>
            <a:r>
              <a:rPr lang="ja-JP" altLang="en-US" dirty="0"/>
              <a:t>のチャットに</a:t>
            </a:r>
            <a:r>
              <a:rPr lang="ja-JP" dirty="0"/>
              <a:t>お問い合わせ先をご案内させていただきますので、</a:t>
            </a:r>
            <a:endParaRPr dirty="0"/>
          </a:p>
          <a:p>
            <a:pPr marL="0" lvl="0" indent="0" algn="l" rtl="0">
              <a:lnSpc>
                <a:spcPct val="100000"/>
              </a:lnSpc>
              <a:spcBef>
                <a:spcPts val="0"/>
              </a:spcBef>
              <a:spcAft>
                <a:spcPts val="0"/>
              </a:spcAft>
              <a:buSzPts val="1400"/>
              <a:buNone/>
            </a:pPr>
            <a:r>
              <a:rPr lang="ja-JP" dirty="0"/>
              <a:t>お手数ですがそちらにご連絡をよろしくお願いいたします。</a:t>
            </a:r>
            <a:endParaRPr lang="en-US" altLang="ja-JP" dirty="0"/>
          </a:p>
          <a:p>
            <a:pPr marL="0" lvl="0" indent="0" algn="l" rtl="0">
              <a:lnSpc>
                <a:spcPct val="100000"/>
              </a:lnSpc>
              <a:spcBef>
                <a:spcPts val="0"/>
              </a:spcBef>
              <a:spcAft>
                <a:spcPts val="0"/>
              </a:spcAft>
              <a:buSzPts val="1400"/>
              <a:buNone/>
            </a:pPr>
            <a:r>
              <a:rPr lang="ja-JP" altLang="en-US" dirty="0"/>
              <a:t>また、</a:t>
            </a:r>
            <a:r>
              <a:rPr lang="en-US" altLang="ja-JP" dirty="0"/>
              <a:t>ZOOM</a:t>
            </a:r>
            <a:r>
              <a:rPr lang="ja-JP" altLang="en-US" dirty="0"/>
              <a:t>の</a:t>
            </a:r>
            <a:r>
              <a:rPr lang="en-US" altLang="ja-JP" dirty="0"/>
              <a:t>Q</a:t>
            </a:r>
            <a:r>
              <a:rPr lang="ja-JP" altLang="en-US" dirty="0"/>
              <a:t>＆</a:t>
            </a:r>
            <a:r>
              <a:rPr lang="en-US" altLang="ja-JP" dirty="0"/>
              <a:t>A</a:t>
            </a:r>
            <a:r>
              <a:rPr lang="ja-JP" altLang="en-US" dirty="0"/>
              <a:t>機能にてご質問いただくことも可能です。</a:t>
            </a:r>
            <a:endParaRPr lang="en-US" altLang="ja-JP" dirty="0"/>
          </a:p>
          <a:p>
            <a:pPr marL="0" lvl="0" indent="0" algn="l" rtl="0">
              <a:lnSpc>
                <a:spcPct val="100000"/>
              </a:lnSpc>
              <a:spcBef>
                <a:spcPts val="0"/>
              </a:spcBef>
              <a:spcAft>
                <a:spcPts val="0"/>
              </a:spcAft>
              <a:buSzPts val="1400"/>
              <a:buNone/>
            </a:pPr>
            <a:r>
              <a:rPr lang="ja-JP" altLang="en-US" dirty="0"/>
              <a:t>講座の時間内でお答えできるご質問にはご回答させていただき、</a:t>
            </a:r>
            <a:endParaRPr lang="en-US" altLang="ja-JP" dirty="0"/>
          </a:p>
          <a:p>
            <a:pPr marL="0" lvl="0" indent="0" algn="l" rtl="0">
              <a:lnSpc>
                <a:spcPct val="100000"/>
              </a:lnSpc>
              <a:spcBef>
                <a:spcPts val="0"/>
              </a:spcBef>
              <a:spcAft>
                <a:spcPts val="0"/>
              </a:spcAft>
              <a:buSzPts val="1400"/>
              <a:buNone/>
            </a:pPr>
            <a:r>
              <a:rPr lang="ja-JP" altLang="en-US" dirty="0"/>
              <a:t>確認が必要なご質問に関しましては、後ほど弊社テクニカルサポートかカスタマーサクセス担当者からご返答差し上げます。</a:t>
            </a:r>
            <a:endParaRPr dirty="0"/>
          </a:p>
          <a:p>
            <a:pPr marL="0" lvl="0" indent="0" algn="l" rtl="0">
              <a:lnSpc>
                <a:spcPct val="100000"/>
              </a:lnSpc>
              <a:spcBef>
                <a:spcPts val="0"/>
              </a:spcBef>
              <a:spcAft>
                <a:spcPts val="0"/>
              </a:spcAft>
              <a:buSzPts val="1400"/>
              <a:buNone/>
            </a:pPr>
            <a:r>
              <a:rPr lang="ja-JP" dirty="0"/>
              <a:t>お時間は最大で2時間を予定しておりますが、進行状況次第で早めに終了することもございます。</a:t>
            </a:r>
            <a:endParaRPr lang="en-US" altLang="ja-JP" dirty="0"/>
          </a:p>
          <a:p>
            <a:pPr marL="0" lvl="0" indent="0" algn="l" rtl="0">
              <a:lnSpc>
                <a:spcPct val="100000"/>
              </a:lnSpc>
              <a:spcBef>
                <a:spcPts val="0"/>
              </a:spcBef>
              <a:spcAft>
                <a:spcPts val="0"/>
              </a:spcAft>
              <a:buSzPts val="1400"/>
              <a:buNone/>
            </a:pPr>
            <a:endParaRPr lang="en-US" altLang="ja-JP" dirty="0"/>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ja-JP" altLang="en-US" dirty="0"/>
              <a:t>★休憩時間に以下の問い合わせ先をチャット配信する★</a:t>
            </a:r>
            <a:endParaRPr lang="en-US" altLang="ja-JP" dirty="0"/>
          </a:p>
          <a:p>
            <a:pPr marL="0" lvl="0" indent="0" algn="l" rtl="0">
              <a:lnSpc>
                <a:spcPct val="100000"/>
              </a:lnSpc>
              <a:spcBef>
                <a:spcPts val="0"/>
              </a:spcBef>
              <a:spcAft>
                <a:spcPts val="0"/>
              </a:spcAft>
              <a:buSzPts val="1400"/>
              <a:buNone/>
            </a:pPr>
            <a:r>
              <a:rPr lang="en-US" altLang="ja-JP" dirty="0">
                <a:effectLst/>
              </a:rPr>
              <a:t>【</a:t>
            </a:r>
            <a:r>
              <a:rPr lang="ja-JP" altLang="en-US" dirty="0">
                <a:effectLst/>
              </a:rPr>
              <a:t>ご質問・ご不明点のご連絡先</a:t>
            </a:r>
            <a:r>
              <a:rPr lang="en-US" altLang="ja-JP" dirty="0">
                <a:effectLst/>
              </a:rPr>
              <a:t>】 </a:t>
            </a:r>
          </a:p>
          <a:p>
            <a:pPr marL="0" lvl="0" indent="0" algn="l" rtl="0">
              <a:lnSpc>
                <a:spcPct val="100000"/>
              </a:lnSpc>
              <a:spcBef>
                <a:spcPts val="0"/>
              </a:spcBef>
              <a:spcAft>
                <a:spcPts val="0"/>
              </a:spcAft>
              <a:buSzPts val="1400"/>
              <a:buNone/>
            </a:pPr>
            <a:r>
              <a:rPr lang="ja-JP" altLang="en-US" dirty="0">
                <a:effectLst/>
              </a:rPr>
              <a:t>チャットワーク⇒「テクニカルサポート」宛 </a:t>
            </a:r>
            <a:endParaRPr lang="en-US" altLang="ja-JP" dirty="0">
              <a:effectLst/>
            </a:endParaRPr>
          </a:p>
          <a:p>
            <a:pPr marL="0" lvl="0" indent="0" algn="l" rtl="0">
              <a:lnSpc>
                <a:spcPct val="100000"/>
              </a:lnSpc>
              <a:spcBef>
                <a:spcPts val="0"/>
              </a:spcBef>
              <a:spcAft>
                <a:spcPts val="0"/>
              </a:spcAft>
              <a:buSzPts val="1400"/>
              <a:buNone/>
            </a:pPr>
            <a:r>
              <a:rPr lang="ja-JP" altLang="en-US" dirty="0">
                <a:effectLst/>
              </a:rPr>
              <a:t>メール⇒「</a:t>
            </a:r>
            <a:r>
              <a:rPr lang="en-US" altLang="ja-JP" u="none" strike="noStrike" dirty="0">
                <a:solidFill>
                  <a:srgbClr val="1A50B7"/>
                </a:solidFill>
                <a:effectLst/>
                <a:hlinkClick r:id="rId3"/>
              </a:rPr>
              <a:t>tech-support@e-grant.net</a:t>
            </a:r>
            <a:r>
              <a:rPr lang="ja-JP" altLang="en-US" dirty="0">
                <a:effectLst/>
              </a:rPr>
              <a:t>」宛 </a:t>
            </a:r>
            <a:endParaRPr lang="en-US" altLang="ja-JP" dirty="0">
              <a:effectLst/>
            </a:endParaRPr>
          </a:p>
          <a:p>
            <a:pPr marL="0" lvl="0" indent="0" algn="l" rtl="0">
              <a:lnSpc>
                <a:spcPct val="100000"/>
              </a:lnSpc>
              <a:spcBef>
                <a:spcPts val="0"/>
              </a:spcBef>
              <a:spcAft>
                <a:spcPts val="0"/>
              </a:spcAft>
              <a:buSzPts val="1400"/>
              <a:buNone/>
            </a:pPr>
            <a:r>
              <a:rPr lang="ja-JP" altLang="en-US" dirty="0">
                <a:effectLst/>
              </a:rPr>
              <a:t>電話⇒</a:t>
            </a:r>
            <a:r>
              <a:rPr lang="en-US" altLang="ja-JP" dirty="0">
                <a:effectLst/>
              </a:rPr>
              <a:t>03-6450-1702</a:t>
            </a:r>
            <a:r>
              <a:rPr lang="ja-JP" altLang="en-US" dirty="0">
                <a:effectLst/>
              </a:rPr>
              <a:t>（平日</a:t>
            </a:r>
            <a:r>
              <a:rPr lang="en-US" altLang="ja-JP" dirty="0">
                <a:effectLst/>
              </a:rPr>
              <a:t>10</a:t>
            </a:r>
            <a:r>
              <a:rPr lang="ja-JP" altLang="en-US" dirty="0">
                <a:effectLst/>
              </a:rPr>
              <a:t>時～</a:t>
            </a:r>
            <a:r>
              <a:rPr lang="en-US" altLang="ja-JP" dirty="0">
                <a:effectLst/>
              </a:rPr>
              <a:t>17</a:t>
            </a:r>
            <a:r>
              <a:rPr lang="ja-JP" altLang="en-US" dirty="0">
                <a:effectLst/>
              </a:rPr>
              <a:t>時） </a:t>
            </a:r>
            <a:endParaRPr lang="en-US" altLang="ja-JP" dirty="0">
              <a:effectLst/>
            </a:endParaRPr>
          </a:p>
          <a:p>
            <a:pPr marL="0" lvl="0" indent="0" algn="l" rtl="0">
              <a:lnSpc>
                <a:spcPct val="100000"/>
              </a:lnSpc>
              <a:spcBef>
                <a:spcPts val="0"/>
              </a:spcBef>
              <a:spcAft>
                <a:spcPts val="0"/>
              </a:spcAft>
              <a:buSzPts val="1400"/>
              <a:buNone/>
            </a:pPr>
            <a:r>
              <a:rPr lang="en-US" altLang="ja-JP" dirty="0">
                <a:effectLst/>
              </a:rPr>
              <a:t>※</a:t>
            </a:r>
            <a:r>
              <a:rPr lang="ja-JP" altLang="en-US" dirty="0">
                <a:effectLst/>
              </a:rPr>
              <a:t>その他ご質問・ご不明点がございましたら、皆様のカスタマーサクセス担当者にご連絡願います。 </a:t>
            </a:r>
            <a:br>
              <a:rPr lang="ja-JP" altLang="en-US" dirty="0"/>
            </a:br>
            <a:endParaRPr dirty="0"/>
          </a:p>
        </p:txBody>
      </p:sp>
      <p:sp>
        <p:nvSpPr>
          <p:cNvPr id="114" name="Google Shape;114;p1:notes"/>
          <p:cNvSpPr txBox="1">
            <a:spLocks noGrp="1"/>
          </p:cNvSpPr>
          <p:nvPr>
            <p:ph type="sldNum" idx="12"/>
          </p:nvPr>
        </p:nvSpPr>
        <p:spPr>
          <a:xfrm>
            <a:off x="5630960" y="6466419"/>
            <a:ext cx="4306156" cy="339726"/>
          </a:xfrm>
          <a:prstGeom prst="rect">
            <a:avLst/>
          </a:prstGeom>
          <a:noFill/>
          <a:ln>
            <a:noFill/>
          </a:ln>
        </p:spPr>
        <p:txBody>
          <a:bodyPr spcFirstLastPara="1" wrap="square" lIns="91050" tIns="45525" rIns="91050" bIns="45525" anchor="b" anchorCtr="0">
            <a:noAutofit/>
          </a:bodyPr>
          <a:lstStyle/>
          <a:p>
            <a:pPr marL="0" marR="0" lvl="0" indent="0" algn="r" rtl="0">
              <a:lnSpc>
                <a:spcPct val="100000"/>
              </a:lnSpc>
              <a:spcBef>
                <a:spcPts val="0"/>
              </a:spcBef>
              <a:spcAft>
                <a:spcPts val="0"/>
              </a:spcAft>
              <a:buSzPts val="1300"/>
              <a:buNone/>
            </a:pPr>
            <a:fld id="{00000000-1234-1234-1234-123412341234}" type="slidenum">
              <a:rPr lang="en-US" altLang="ja-JP" sz="1300" b="0" i="0" u="none" strike="noStrike" cap="none">
                <a:solidFill>
                  <a:schemeClr val="dk1"/>
                </a:solidFill>
                <a:latin typeface="Arial"/>
                <a:ea typeface="Arial"/>
                <a:cs typeface="Arial"/>
                <a:sym typeface="Arial"/>
              </a:rPr>
              <a:t>1</a:t>
            </a:fld>
            <a:endParaRPr sz="13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2:notes"/>
          <p:cNvSpPr>
            <a:spLocks noGrp="1" noRot="1" noChangeAspect="1"/>
          </p:cNvSpPr>
          <p:nvPr>
            <p:ph type="sldImg" idx="2"/>
          </p:nvPr>
        </p:nvSpPr>
        <p:spPr>
          <a:xfrm>
            <a:off x="3267075" y="509588"/>
            <a:ext cx="3405188" cy="25542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31" name="Google Shape;231;p12:notes"/>
          <p:cNvSpPr txBox="1">
            <a:spLocks noGrp="1"/>
          </p:cNvSpPr>
          <p:nvPr>
            <p:ph type="body" idx="1"/>
          </p:nvPr>
        </p:nvSpPr>
        <p:spPr>
          <a:xfrm>
            <a:off x="995271" y="3233211"/>
            <a:ext cx="7948798" cy="3063875"/>
          </a:xfrm>
          <a:prstGeom prst="rect">
            <a:avLst/>
          </a:prstGeom>
          <a:noFill/>
          <a:ln>
            <a:noFill/>
          </a:ln>
        </p:spPr>
        <p:txBody>
          <a:bodyPr spcFirstLastPara="1" wrap="square" lIns="91050" tIns="45525" rIns="91050" bIns="45525" anchor="t" anchorCtr="0">
            <a:noAutofit/>
          </a:bodyPr>
          <a:lstStyle/>
          <a:p>
            <a:pPr marL="0" lvl="0" indent="0" algn="l" rtl="0">
              <a:lnSpc>
                <a:spcPct val="100000"/>
              </a:lnSpc>
              <a:spcBef>
                <a:spcPts val="0"/>
              </a:spcBef>
              <a:spcAft>
                <a:spcPts val="0"/>
              </a:spcAft>
              <a:buSzPts val="1400"/>
              <a:buNone/>
            </a:pPr>
            <a:endParaRPr/>
          </a:p>
        </p:txBody>
      </p:sp>
      <p:sp>
        <p:nvSpPr>
          <p:cNvPr id="232" name="Google Shape;232;p12:notes"/>
          <p:cNvSpPr txBox="1">
            <a:spLocks noGrp="1"/>
          </p:cNvSpPr>
          <p:nvPr>
            <p:ph type="sldNum" idx="12"/>
          </p:nvPr>
        </p:nvSpPr>
        <p:spPr>
          <a:xfrm>
            <a:off x="5630960" y="6466419"/>
            <a:ext cx="4306156" cy="339726"/>
          </a:xfrm>
          <a:prstGeom prst="rect">
            <a:avLst/>
          </a:prstGeom>
          <a:noFill/>
          <a:ln>
            <a:noFill/>
          </a:ln>
        </p:spPr>
        <p:txBody>
          <a:bodyPr spcFirstLastPara="1" wrap="square" lIns="91050" tIns="45525" rIns="91050" bIns="45525"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3:notes"/>
          <p:cNvSpPr>
            <a:spLocks noGrp="1" noRot="1" noChangeAspect="1"/>
          </p:cNvSpPr>
          <p:nvPr>
            <p:ph type="sldImg" idx="2"/>
          </p:nvPr>
        </p:nvSpPr>
        <p:spPr>
          <a:xfrm>
            <a:off x="3267075" y="509588"/>
            <a:ext cx="3405188" cy="25542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45" name="Google Shape;245;p13:notes"/>
          <p:cNvSpPr txBox="1">
            <a:spLocks noGrp="1"/>
          </p:cNvSpPr>
          <p:nvPr>
            <p:ph type="sldNum" idx="12"/>
          </p:nvPr>
        </p:nvSpPr>
        <p:spPr>
          <a:xfrm>
            <a:off x="5630960" y="6466419"/>
            <a:ext cx="4306156" cy="339726"/>
          </a:xfrm>
          <a:prstGeom prst="rect">
            <a:avLst/>
          </a:prstGeom>
          <a:noFill/>
          <a:ln>
            <a:noFill/>
          </a:ln>
        </p:spPr>
        <p:txBody>
          <a:bodyPr spcFirstLastPara="1" wrap="square" lIns="91050" tIns="45525" rIns="91050" bIns="45525"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11</a:t>
            </a:fld>
            <a:endParaRPr/>
          </a:p>
        </p:txBody>
      </p:sp>
      <p:sp>
        <p:nvSpPr>
          <p:cNvPr id="246" name="Google Shape;246;p13:notes"/>
          <p:cNvSpPr txBox="1"/>
          <p:nvPr/>
        </p:nvSpPr>
        <p:spPr>
          <a:xfrm>
            <a:off x="1112808" y="3249711"/>
            <a:ext cx="8084264"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rgbClr val="000000"/>
                </a:solidFill>
                <a:latin typeface="Arial"/>
                <a:ea typeface="Arial"/>
                <a:cs typeface="Arial"/>
                <a:sym typeface="Arial"/>
              </a:rPr>
              <a:t>施策は対象顧客心理を想定しつつ、最適なタイミングで最適な情報を提供できように設計します。</a:t>
            </a:r>
            <a:endParaRPr sz="1400" b="0" i="0" u="none" strike="noStrike" cap="none">
              <a:solidFill>
                <a:srgbClr val="000000"/>
              </a:solidFill>
              <a:latin typeface="Arial"/>
              <a:ea typeface="Arial"/>
              <a:cs typeface="Arial"/>
              <a:sym typeface="Arial"/>
            </a:endParaRPr>
          </a:p>
        </p:txBody>
      </p:sp>
      <p:sp>
        <p:nvSpPr>
          <p:cNvPr id="247" name="Google Shape;247;p13:notes"/>
          <p:cNvSpPr txBox="1"/>
          <p:nvPr/>
        </p:nvSpPr>
        <p:spPr>
          <a:xfrm>
            <a:off x="465826" y="3821502"/>
            <a:ext cx="3724096" cy="19389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rgbClr val="000000"/>
                </a:solidFill>
                <a:latin typeface="Meiryo"/>
                <a:ea typeface="Meiryo"/>
                <a:cs typeface="Meiryo"/>
                <a:sym typeface="Meiryo"/>
              </a:rPr>
              <a:t>顧客心理（想定）</a:t>
            </a:r>
            <a:endParaRPr sz="1200" b="0" i="0" u="none" strike="noStrike" cap="none">
              <a:solidFill>
                <a:srgbClr val="00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rgbClr val="000000"/>
                </a:solidFill>
                <a:latin typeface="Meiryo"/>
                <a:ea typeface="Meiryo"/>
                <a:cs typeface="Meiryo"/>
                <a:sym typeface="Meiryo"/>
              </a:rPr>
              <a:t>1日目　  ちゃんと商品は届くのか</a:t>
            </a:r>
            <a:endParaRPr sz="1200" b="0" i="0" u="none" strike="noStrike" cap="none">
              <a:solidFill>
                <a:srgbClr val="00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rgbClr val="000000"/>
                </a:solidFill>
                <a:latin typeface="Meiryo"/>
                <a:ea typeface="Meiryo"/>
                <a:cs typeface="Meiryo"/>
                <a:sym typeface="Meiryo"/>
              </a:rPr>
              <a:t>5日目　  届いた後ケアはあるか</a:t>
            </a:r>
            <a:endParaRPr sz="1200" b="0" i="0" u="none" strike="noStrike" cap="none">
              <a:solidFill>
                <a:srgbClr val="00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rgbClr val="000000"/>
                </a:solidFill>
                <a:latin typeface="Meiryo"/>
                <a:ea typeface="Meiryo"/>
                <a:cs typeface="Meiryo"/>
                <a:sym typeface="Meiryo"/>
              </a:rPr>
              <a:t>10日目　商品への疑問</a:t>
            </a:r>
            <a:endParaRPr sz="1200" b="0" i="0" u="none" strike="noStrike" cap="none">
              <a:solidFill>
                <a:srgbClr val="00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rgbClr val="000000"/>
                </a:solidFill>
                <a:latin typeface="Meiryo"/>
                <a:ea typeface="Meiryo"/>
                <a:cs typeface="Meiryo"/>
                <a:sym typeface="Meiryo"/>
              </a:rPr>
              <a:t>15日目　続けていけるか</a:t>
            </a:r>
            <a:endParaRPr sz="1200" b="0" i="0" u="none" strike="noStrike" cap="none">
              <a:solidFill>
                <a:srgbClr val="00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rgbClr val="000000"/>
                </a:solidFill>
                <a:latin typeface="Meiryo"/>
                <a:ea typeface="Meiryo"/>
                <a:cs typeface="Meiryo"/>
                <a:sym typeface="Meiryo"/>
              </a:rPr>
              <a:t>20日目　効果を実感したい</a:t>
            </a:r>
            <a:endParaRPr sz="1200" b="0" i="0" u="none" strike="noStrike" cap="none">
              <a:solidFill>
                <a:srgbClr val="00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rgbClr val="000000"/>
                </a:solidFill>
                <a:latin typeface="Meiryo"/>
                <a:ea typeface="Meiryo"/>
                <a:cs typeface="Meiryo"/>
                <a:sym typeface="Meiryo"/>
              </a:rPr>
              <a:t>25日目　このまま使うことで肌がきれいになる</a:t>
            </a:r>
            <a:endParaRPr sz="1200" b="0" i="0" u="none" strike="noStrike" cap="none">
              <a:solidFill>
                <a:srgbClr val="00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rgbClr val="000000"/>
                </a:solidFill>
                <a:latin typeface="Meiryo"/>
                <a:ea typeface="Meiryo"/>
                <a:cs typeface="Meiryo"/>
                <a:sym typeface="Meiryo"/>
              </a:rPr>
              <a:t>　　　　見込みはあるか</a:t>
            </a:r>
            <a:endParaRPr sz="1200" b="0" i="0" u="none" strike="noStrike" cap="none">
              <a:solidFill>
                <a:srgbClr val="00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rgbClr val="000000"/>
                </a:solidFill>
                <a:latin typeface="Meiryo"/>
                <a:ea typeface="Meiryo"/>
                <a:cs typeface="Meiryo"/>
                <a:sym typeface="Meiryo"/>
              </a:rPr>
              <a:t>仮想のペルソナをつぶせるようにメールを設計する</a:t>
            </a:r>
            <a:endParaRPr sz="1200" b="0" i="0" u="none" strike="noStrike" cap="none">
              <a:solidFill>
                <a:srgbClr val="000000"/>
              </a:solidFill>
              <a:latin typeface="Meiryo"/>
              <a:ea typeface="Meiryo"/>
              <a:cs typeface="Meiryo"/>
              <a:sym typeface="Meiryo"/>
            </a:endParaRPr>
          </a:p>
        </p:txBody>
      </p:sp>
      <p:sp>
        <p:nvSpPr>
          <p:cNvPr id="248" name="Google Shape;248;p13:notes"/>
          <p:cNvSpPr txBox="1"/>
          <p:nvPr/>
        </p:nvSpPr>
        <p:spPr>
          <a:xfrm>
            <a:off x="5015807" y="3821502"/>
            <a:ext cx="4339650" cy="252376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rgbClr val="000000"/>
                </a:solidFill>
                <a:latin typeface="Meiryo"/>
                <a:ea typeface="Meiryo"/>
                <a:cs typeface="Meiryo"/>
                <a:sym typeface="Meiryo"/>
              </a:rPr>
              <a:t>もしステップメールを行っていない企業であれば、</a:t>
            </a:r>
            <a:endParaRPr sz="1200" b="0" i="0" u="none" strike="noStrike" cap="none">
              <a:solidFill>
                <a:srgbClr val="00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rgbClr val="000000"/>
                </a:solidFill>
                <a:latin typeface="Meiryo"/>
                <a:ea typeface="Meiryo"/>
                <a:cs typeface="Meiryo"/>
                <a:sym typeface="Meiryo"/>
              </a:rPr>
              <a:t>3か月でLTVが116.3%</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rgbClr val="000000"/>
                </a:solidFill>
                <a:latin typeface="Meiryo"/>
                <a:ea typeface="Meiryo"/>
                <a:cs typeface="Meiryo"/>
                <a:sym typeface="Meiryo"/>
              </a:rPr>
              <a:t>継続回数が109.5%</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rgbClr val="000000"/>
                </a:solidFill>
                <a:latin typeface="Meiryo"/>
                <a:ea typeface="Meiryo"/>
                <a:cs typeface="Meiryo"/>
                <a:sym typeface="Meiryo"/>
              </a:rPr>
              <a:t>F2転換率104.6%</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rgbClr val="000000"/>
                </a:solidFill>
                <a:latin typeface="Meiryo"/>
                <a:ea typeface="Meiryo"/>
                <a:cs typeface="Meiryo"/>
                <a:sym typeface="Meiryo"/>
              </a:rPr>
              <a:t>の改善率で、新規が月20人だったので、15,584円の</a:t>
            </a:r>
            <a:endParaRPr sz="1200" b="0" i="0" u="none" strike="noStrike" cap="none">
              <a:solidFill>
                <a:srgbClr val="00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rgbClr val="000000"/>
                </a:solidFill>
                <a:latin typeface="Meiryo"/>
                <a:ea typeface="Meiryo"/>
                <a:cs typeface="Meiryo"/>
                <a:sym typeface="Meiryo"/>
              </a:rPr>
              <a:t>インパクトでした。新規の数が多いほど、改善のインパクト</a:t>
            </a:r>
            <a:endParaRPr sz="1200" b="0" i="0" u="none" strike="noStrike" cap="none">
              <a:solidFill>
                <a:srgbClr val="00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rgbClr val="000000"/>
                </a:solidFill>
                <a:latin typeface="Meiryo"/>
                <a:ea typeface="Meiryo"/>
                <a:cs typeface="Meiryo"/>
                <a:sym typeface="Meiryo"/>
              </a:rPr>
              <a:t>が強いので、新規対策も一緒にやっていきましょう。</a:t>
            </a:r>
            <a:endParaRPr sz="1200" b="0" i="0" u="none" strike="noStrike" cap="none">
              <a:solidFill>
                <a:srgbClr val="00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rgbClr val="000000"/>
                </a:solidFill>
                <a:latin typeface="Meiryo"/>
                <a:ea typeface="Meiryo"/>
                <a:cs typeface="Meiryo"/>
                <a:sym typeface="Meiryo"/>
              </a:rPr>
              <a:t>ステップメールをすでに行っている企業だと、</a:t>
            </a:r>
            <a:endParaRPr sz="1200" b="0" i="0" u="none" strike="noStrike" cap="none">
              <a:solidFill>
                <a:srgbClr val="00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rgbClr val="000000"/>
                </a:solidFill>
                <a:latin typeface="Meiryo"/>
                <a:ea typeface="Meiryo"/>
                <a:cs typeface="Meiryo"/>
                <a:sym typeface="Meiryo"/>
              </a:rPr>
              <a:t>アウトバンドなどを組み合わせ、対話CVRを算出すると、</a:t>
            </a:r>
            <a:endParaRPr sz="1200" b="0" i="0" u="none" strike="noStrike" cap="none">
              <a:solidFill>
                <a:srgbClr val="00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rgbClr val="000000"/>
                </a:solidFill>
                <a:latin typeface="Meiryo"/>
                <a:ea typeface="Meiryo"/>
                <a:cs typeface="Meiryo"/>
                <a:sym typeface="Meiryo"/>
              </a:rPr>
              <a:t>未対話顧客比べ11％も高いことが判明。</a:t>
            </a:r>
            <a:endParaRPr sz="1200" b="0" i="0" u="none" strike="noStrike" cap="none">
              <a:solidFill>
                <a:srgbClr val="00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rgbClr val="000000"/>
                </a:solidFill>
                <a:latin typeface="Meiryo"/>
                <a:ea typeface="Meiryo"/>
                <a:cs typeface="Meiryo"/>
                <a:sym typeface="Meiryo"/>
              </a:rPr>
              <a:t>より対話率を向上させるため、DMと連携したアウトバンド</a:t>
            </a:r>
            <a:endParaRPr sz="1200" b="0" i="0" u="none" strike="noStrike" cap="none">
              <a:solidFill>
                <a:srgbClr val="00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rgbClr val="000000"/>
                </a:solidFill>
                <a:latin typeface="Meiryo"/>
                <a:ea typeface="Meiryo"/>
                <a:cs typeface="Meiryo"/>
                <a:sym typeface="Meiryo"/>
              </a:rPr>
              <a:t>回数を増やす施策を行っています。</a:t>
            </a:r>
            <a:endParaRPr sz="1200" b="0" i="0" u="none" strike="noStrike" cap="none">
              <a:solidFill>
                <a:srgbClr val="000000"/>
              </a:solidFill>
              <a:latin typeface="Meiryo"/>
              <a:ea typeface="Meiryo"/>
              <a:cs typeface="Meiryo"/>
              <a:sym typeface="Meiryo"/>
            </a:endParaRPr>
          </a:p>
        </p:txBody>
      </p:sp>
      <p:sp>
        <p:nvSpPr>
          <p:cNvPr id="249" name="Google Shape;249;p13:notes"/>
          <p:cNvSpPr txBox="1">
            <a:spLocks noGrp="1"/>
          </p:cNvSpPr>
          <p:nvPr>
            <p:ph type="body" idx="1"/>
          </p:nvPr>
        </p:nvSpPr>
        <p:spPr>
          <a:xfrm>
            <a:off x="418475" y="3233211"/>
            <a:ext cx="9007179" cy="3063875"/>
          </a:xfrm>
          <a:prstGeom prst="rect">
            <a:avLst/>
          </a:prstGeom>
          <a:noFill/>
          <a:ln>
            <a:noFill/>
          </a:ln>
        </p:spPr>
        <p:txBody>
          <a:bodyPr spcFirstLastPara="1" wrap="square" lIns="91050" tIns="45525" rIns="91050" bIns="45525" anchor="t" anchorCtr="0">
            <a:noAutofit/>
          </a:bodyPr>
          <a:lstStyle/>
          <a:p>
            <a:pPr marL="0" lvl="0" indent="0" algn="l" rtl="0">
              <a:lnSpc>
                <a:spcPct val="100000"/>
              </a:lnSpc>
              <a:spcBef>
                <a:spcPts val="360"/>
              </a:spcBef>
              <a:spcAft>
                <a:spcPts val="0"/>
              </a:spcAft>
              <a:buSzPts val="14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4:notes"/>
          <p:cNvSpPr>
            <a:spLocks noGrp="1" noRot="1" noChangeAspect="1"/>
          </p:cNvSpPr>
          <p:nvPr>
            <p:ph type="sldImg" idx="2"/>
          </p:nvPr>
        </p:nvSpPr>
        <p:spPr>
          <a:xfrm>
            <a:off x="3267075" y="509588"/>
            <a:ext cx="3405188" cy="25542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59" name="Google Shape;259;p14:notes"/>
          <p:cNvSpPr txBox="1">
            <a:spLocks noGrp="1"/>
          </p:cNvSpPr>
          <p:nvPr>
            <p:ph type="body" idx="1"/>
          </p:nvPr>
        </p:nvSpPr>
        <p:spPr>
          <a:xfrm>
            <a:off x="995271" y="3233211"/>
            <a:ext cx="7948798" cy="3063875"/>
          </a:xfrm>
          <a:prstGeom prst="rect">
            <a:avLst/>
          </a:prstGeom>
          <a:noFill/>
          <a:ln>
            <a:noFill/>
          </a:ln>
        </p:spPr>
        <p:txBody>
          <a:bodyPr spcFirstLastPara="1" wrap="square" lIns="91050" tIns="45525" rIns="91050" bIns="45525" anchor="t" anchorCtr="0">
            <a:noAutofit/>
          </a:bodyPr>
          <a:lstStyle/>
          <a:p>
            <a:pPr marL="0" lvl="0" indent="0" algn="l" rtl="0">
              <a:lnSpc>
                <a:spcPct val="100000"/>
              </a:lnSpc>
              <a:spcBef>
                <a:spcPts val="0"/>
              </a:spcBef>
              <a:spcAft>
                <a:spcPts val="0"/>
              </a:spcAft>
              <a:buSzPts val="1400"/>
              <a:buNone/>
            </a:pPr>
            <a:r>
              <a:rPr lang="ja-JP">
                <a:latin typeface="Meiryo"/>
                <a:ea typeface="Meiryo"/>
                <a:cs typeface="Meiryo"/>
                <a:sym typeface="Meiryo"/>
              </a:rPr>
              <a:t>見方の一例を紹介します。</a:t>
            </a:r>
            <a:endParaRPr>
              <a:latin typeface="Meiryo"/>
              <a:ea typeface="Meiryo"/>
              <a:cs typeface="Meiryo"/>
              <a:sym typeface="Meiryo"/>
            </a:endParaRPr>
          </a:p>
          <a:p>
            <a:pPr marL="0" lvl="0" indent="0" algn="l" rtl="0">
              <a:lnSpc>
                <a:spcPct val="100000"/>
              </a:lnSpc>
              <a:spcBef>
                <a:spcPts val="0"/>
              </a:spcBef>
              <a:spcAft>
                <a:spcPts val="0"/>
              </a:spcAft>
              <a:buSzPts val="1400"/>
              <a:buNone/>
            </a:pPr>
            <a:endParaRPr>
              <a:latin typeface="Meiryo"/>
              <a:ea typeface="Meiryo"/>
              <a:cs typeface="Meiryo"/>
              <a:sym typeface="Meiryo"/>
            </a:endParaRPr>
          </a:p>
          <a:p>
            <a:pPr marL="0" lvl="0" indent="0" algn="l" rtl="0">
              <a:lnSpc>
                <a:spcPct val="100000"/>
              </a:lnSpc>
              <a:spcBef>
                <a:spcPts val="0"/>
              </a:spcBef>
              <a:spcAft>
                <a:spcPts val="0"/>
              </a:spcAft>
              <a:buSzPts val="1400"/>
              <a:buNone/>
            </a:pPr>
            <a:r>
              <a:rPr lang="ja-JP">
                <a:latin typeface="Meiryo"/>
                <a:ea typeface="Meiryo"/>
                <a:cs typeface="Meiryo"/>
                <a:sym typeface="Meiryo"/>
              </a:rPr>
              <a:t>【デモを見ながら】</a:t>
            </a:r>
            <a:endParaRPr>
              <a:latin typeface="Meiryo"/>
              <a:ea typeface="Meiryo"/>
              <a:cs typeface="Meiryo"/>
              <a:sym typeface="Meiryo"/>
            </a:endParaRPr>
          </a:p>
          <a:p>
            <a:pPr marL="0" lvl="0" indent="0" algn="l" rtl="0">
              <a:lnSpc>
                <a:spcPct val="115000"/>
              </a:lnSpc>
              <a:spcBef>
                <a:spcPts val="0"/>
              </a:spcBef>
              <a:spcAft>
                <a:spcPts val="0"/>
              </a:spcAft>
              <a:buClr>
                <a:srgbClr val="000000"/>
              </a:buClr>
              <a:buSzPts val="1100"/>
              <a:buFont typeface="Arial"/>
              <a:buNone/>
            </a:pPr>
            <a:r>
              <a:rPr lang="ja-JP">
                <a:solidFill>
                  <a:srgbClr val="000000"/>
                </a:solidFill>
                <a:latin typeface="Meiryo"/>
                <a:ea typeface="Meiryo"/>
                <a:cs typeface="Meiryo"/>
                <a:sym typeface="Meiryo"/>
              </a:rPr>
              <a:t>転換日数分析では30日前後が最も転換が高かったため、</a:t>
            </a:r>
            <a:endParaRPr>
              <a:solidFill>
                <a:srgbClr val="000000"/>
              </a:solidFill>
              <a:latin typeface="Meiryo"/>
              <a:ea typeface="Meiryo"/>
              <a:cs typeface="Meiryo"/>
              <a:sym typeface="Meiryo"/>
            </a:endParaRPr>
          </a:p>
          <a:p>
            <a:pPr marL="0" lvl="0" indent="0" algn="l" rtl="0">
              <a:lnSpc>
                <a:spcPct val="115000"/>
              </a:lnSpc>
              <a:spcBef>
                <a:spcPts val="0"/>
              </a:spcBef>
              <a:spcAft>
                <a:spcPts val="0"/>
              </a:spcAft>
              <a:buClr>
                <a:srgbClr val="000000"/>
              </a:buClr>
              <a:buSzPts val="1100"/>
              <a:buFont typeface="Arial"/>
              <a:buNone/>
            </a:pPr>
            <a:r>
              <a:rPr lang="ja-JP">
                <a:solidFill>
                  <a:srgbClr val="000000"/>
                </a:solidFill>
                <a:latin typeface="Meiryo"/>
                <a:ea typeface="Meiryo"/>
                <a:cs typeface="Meiryo"/>
                <a:sym typeface="Meiryo"/>
              </a:rPr>
              <a:t>その期間に定期訴求ステップを追加するのが有効と思われる。</a:t>
            </a:r>
            <a:endParaRPr>
              <a:solidFill>
                <a:srgbClr val="000000"/>
              </a:solidFill>
              <a:latin typeface="Meiryo"/>
              <a:ea typeface="Meiryo"/>
              <a:cs typeface="Meiryo"/>
              <a:sym typeface="Meiryo"/>
            </a:endParaRPr>
          </a:p>
          <a:p>
            <a:pPr marL="0" lvl="0" indent="0" algn="l" rtl="0">
              <a:lnSpc>
                <a:spcPct val="115000"/>
              </a:lnSpc>
              <a:spcBef>
                <a:spcPts val="0"/>
              </a:spcBef>
              <a:spcAft>
                <a:spcPts val="0"/>
              </a:spcAft>
              <a:buClr>
                <a:srgbClr val="000000"/>
              </a:buClr>
              <a:buSzPts val="1100"/>
              <a:buFont typeface="Arial"/>
              <a:buNone/>
            </a:pPr>
            <a:r>
              <a:rPr lang="ja-JP">
                <a:solidFill>
                  <a:srgbClr val="000000"/>
                </a:solidFill>
                <a:latin typeface="Meiryo"/>
                <a:ea typeface="Meiryo"/>
                <a:cs typeface="Meiryo"/>
                <a:sym typeface="Meiryo"/>
              </a:rPr>
              <a:t>また4日後のステップでは定期への訴求が無いにも関わらず</a:t>
            </a:r>
            <a:endParaRPr>
              <a:solidFill>
                <a:srgbClr val="000000"/>
              </a:solidFill>
              <a:latin typeface="Meiryo"/>
              <a:ea typeface="Meiryo"/>
              <a:cs typeface="Meiryo"/>
              <a:sym typeface="Meiryo"/>
            </a:endParaRPr>
          </a:p>
          <a:p>
            <a:pPr marL="0" lvl="0" indent="0" algn="l" rtl="0">
              <a:lnSpc>
                <a:spcPct val="115000"/>
              </a:lnSpc>
              <a:spcBef>
                <a:spcPts val="0"/>
              </a:spcBef>
              <a:spcAft>
                <a:spcPts val="0"/>
              </a:spcAft>
              <a:buClr>
                <a:srgbClr val="000000"/>
              </a:buClr>
              <a:buSzPts val="1100"/>
              <a:buFont typeface="Arial"/>
              <a:buNone/>
            </a:pPr>
            <a:r>
              <a:rPr lang="ja-JP">
                <a:solidFill>
                  <a:srgbClr val="000000"/>
                </a:solidFill>
                <a:latin typeface="Meiryo"/>
                <a:ea typeface="Meiryo"/>
                <a:cs typeface="Meiryo"/>
                <a:sym typeface="Meiryo"/>
              </a:rPr>
              <a:t>CVが発生しているため、メール最後に定期訴求を置いておいても良さそう。</a:t>
            </a:r>
            <a:endParaRPr>
              <a:solidFill>
                <a:srgbClr val="000000"/>
              </a:solidFill>
              <a:latin typeface="Meiryo"/>
              <a:ea typeface="Meiryo"/>
              <a:cs typeface="Meiryo"/>
              <a:sym typeface="Meiryo"/>
            </a:endParaRPr>
          </a:p>
          <a:p>
            <a:pPr marL="0" lvl="0" indent="0" algn="l" rtl="0">
              <a:lnSpc>
                <a:spcPct val="115000"/>
              </a:lnSpc>
              <a:spcBef>
                <a:spcPts val="0"/>
              </a:spcBef>
              <a:spcAft>
                <a:spcPts val="0"/>
              </a:spcAft>
              <a:buClr>
                <a:srgbClr val="000000"/>
              </a:buClr>
              <a:buSzPts val="1100"/>
              <a:buFont typeface="Arial"/>
              <a:buNone/>
            </a:pPr>
            <a:r>
              <a:rPr lang="ja-JP">
                <a:solidFill>
                  <a:srgbClr val="000000"/>
                </a:solidFill>
                <a:latin typeface="Meiryo"/>
                <a:ea typeface="Meiryo"/>
                <a:cs typeface="Meiryo"/>
                <a:sym typeface="Meiryo"/>
              </a:rPr>
              <a:t>23日後がメールでは最も大事な箇所なので、</a:t>
            </a:r>
            <a:endParaRPr>
              <a:solidFill>
                <a:srgbClr val="000000"/>
              </a:solidFill>
              <a:latin typeface="Meiryo"/>
              <a:ea typeface="Meiryo"/>
              <a:cs typeface="Meiryo"/>
              <a:sym typeface="Meiryo"/>
            </a:endParaRPr>
          </a:p>
          <a:p>
            <a:pPr marL="0" lvl="0" indent="0" algn="l" rtl="0">
              <a:lnSpc>
                <a:spcPct val="115000"/>
              </a:lnSpc>
              <a:spcBef>
                <a:spcPts val="0"/>
              </a:spcBef>
              <a:spcAft>
                <a:spcPts val="0"/>
              </a:spcAft>
              <a:buClr>
                <a:srgbClr val="000000"/>
              </a:buClr>
              <a:buSzPts val="1100"/>
              <a:buFont typeface="Arial"/>
              <a:buNone/>
            </a:pPr>
            <a:r>
              <a:rPr lang="ja-JP">
                <a:solidFill>
                  <a:srgbClr val="000000"/>
                </a:solidFill>
                <a:latin typeface="Meiryo"/>
                <a:ea typeface="Meiryo"/>
                <a:cs typeface="Meiryo"/>
                <a:sym typeface="Meiryo"/>
              </a:rPr>
              <a:t>件名、コンテンツ、順番、画像、LPのABテストを回し</a:t>
            </a:r>
            <a:endParaRPr>
              <a:solidFill>
                <a:srgbClr val="000000"/>
              </a:solidFill>
              <a:latin typeface="Meiryo"/>
              <a:ea typeface="Meiryo"/>
              <a:cs typeface="Meiryo"/>
              <a:sym typeface="Meiryo"/>
            </a:endParaRPr>
          </a:p>
          <a:p>
            <a:pPr marL="0" lvl="0" indent="0" algn="l" rtl="0">
              <a:lnSpc>
                <a:spcPct val="115000"/>
              </a:lnSpc>
              <a:spcBef>
                <a:spcPts val="0"/>
              </a:spcBef>
              <a:spcAft>
                <a:spcPts val="0"/>
              </a:spcAft>
              <a:buClr>
                <a:srgbClr val="000000"/>
              </a:buClr>
              <a:buSzPts val="1100"/>
              <a:buFont typeface="Arial"/>
              <a:buNone/>
            </a:pPr>
            <a:r>
              <a:rPr lang="ja-JP">
                <a:solidFill>
                  <a:srgbClr val="000000"/>
                </a:solidFill>
                <a:latin typeface="Meiryo"/>
                <a:ea typeface="Meiryo"/>
                <a:cs typeface="Meiryo"/>
                <a:sym typeface="Meiryo"/>
              </a:rPr>
              <a:t>最大化を図る。特にメールファーストビューで定期訴求期限</a:t>
            </a:r>
            <a:endParaRPr>
              <a:solidFill>
                <a:srgbClr val="000000"/>
              </a:solidFill>
              <a:latin typeface="Meiryo"/>
              <a:ea typeface="Meiryo"/>
              <a:cs typeface="Meiryo"/>
              <a:sym typeface="Meiryo"/>
            </a:endParaRPr>
          </a:p>
          <a:p>
            <a:pPr marL="0" lvl="0" indent="0" algn="l" rtl="0">
              <a:lnSpc>
                <a:spcPct val="115000"/>
              </a:lnSpc>
              <a:spcBef>
                <a:spcPts val="0"/>
              </a:spcBef>
              <a:spcAft>
                <a:spcPts val="0"/>
              </a:spcAft>
              <a:buClr>
                <a:srgbClr val="000000"/>
              </a:buClr>
              <a:buSzPts val="1100"/>
              <a:buFont typeface="Arial"/>
              <a:buNone/>
            </a:pPr>
            <a:r>
              <a:rPr lang="ja-JP">
                <a:solidFill>
                  <a:srgbClr val="000000"/>
                </a:solidFill>
                <a:latin typeface="Meiryo"/>
                <a:ea typeface="Meiryo"/>
                <a:cs typeface="Meiryo"/>
                <a:sym typeface="Meiryo"/>
              </a:rPr>
              <a:t>を画像で案内をしているが、ボタンが無いため</a:t>
            </a:r>
            <a:endParaRPr>
              <a:solidFill>
                <a:srgbClr val="000000"/>
              </a:solidFill>
              <a:latin typeface="Meiryo"/>
              <a:ea typeface="Meiryo"/>
              <a:cs typeface="Meiryo"/>
              <a:sym typeface="Meiryo"/>
            </a:endParaRPr>
          </a:p>
          <a:p>
            <a:pPr marL="0" lvl="0" indent="0" algn="l" rtl="0">
              <a:lnSpc>
                <a:spcPct val="115000"/>
              </a:lnSpc>
              <a:spcBef>
                <a:spcPts val="0"/>
              </a:spcBef>
              <a:spcAft>
                <a:spcPts val="0"/>
              </a:spcAft>
              <a:buClr>
                <a:srgbClr val="000000"/>
              </a:buClr>
              <a:buSzPts val="1100"/>
              <a:buFont typeface="Arial"/>
              <a:buNone/>
            </a:pPr>
            <a:r>
              <a:rPr lang="ja-JP">
                <a:solidFill>
                  <a:srgbClr val="000000"/>
                </a:solidFill>
                <a:latin typeface="Meiryo"/>
                <a:ea typeface="Meiryo"/>
                <a:cs typeface="Meiryo"/>
                <a:sym typeface="Meiryo"/>
              </a:rPr>
              <a:t>クリックできるのにクリック数がほとんどなく、</a:t>
            </a:r>
            <a:endParaRPr>
              <a:solidFill>
                <a:srgbClr val="000000"/>
              </a:solidFill>
              <a:latin typeface="Meiryo"/>
              <a:ea typeface="Meiryo"/>
              <a:cs typeface="Meiryo"/>
              <a:sym typeface="Meiryo"/>
            </a:endParaRPr>
          </a:p>
          <a:p>
            <a:pPr marL="0" lvl="0" indent="0" algn="l" rtl="0">
              <a:lnSpc>
                <a:spcPct val="115000"/>
              </a:lnSpc>
              <a:spcBef>
                <a:spcPts val="0"/>
              </a:spcBef>
              <a:spcAft>
                <a:spcPts val="0"/>
              </a:spcAft>
              <a:buClr>
                <a:srgbClr val="000000"/>
              </a:buClr>
              <a:buSzPts val="1100"/>
              <a:buFont typeface="Arial"/>
              <a:buNone/>
            </a:pPr>
            <a:r>
              <a:rPr lang="ja-JP">
                <a:solidFill>
                  <a:srgbClr val="000000"/>
                </a:solidFill>
                <a:latin typeface="Meiryo"/>
                <a:ea typeface="Meiryo"/>
                <a:cs typeface="Meiryo"/>
                <a:sym typeface="Meiryo"/>
              </a:rPr>
              <a:t>メール後半の定期訴求、特典でクリックが多くなっているので</a:t>
            </a:r>
            <a:endParaRPr>
              <a:solidFill>
                <a:srgbClr val="000000"/>
              </a:solidFill>
              <a:latin typeface="Meiryo"/>
              <a:ea typeface="Meiryo"/>
              <a:cs typeface="Meiryo"/>
              <a:sym typeface="Meiryo"/>
            </a:endParaRPr>
          </a:p>
          <a:p>
            <a:pPr marL="0" lvl="0" indent="0" algn="l" rtl="0">
              <a:lnSpc>
                <a:spcPct val="115000"/>
              </a:lnSpc>
              <a:spcBef>
                <a:spcPts val="0"/>
              </a:spcBef>
              <a:spcAft>
                <a:spcPts val="0"/>
              </a:spcAft>
              <a:buClr>
                <a:srgbClr val="000000"/>
              </a:buClr>
              <a:buSzPts val="1100"/>
              <a:buFont typeface="Arial"/>
              <a:buNone/>
            </a:pPr>
            <a:r>
              <a:rPr lang="ja-JP">
                <a:solidFill>
                  <a:srgbClr val="000000"/>
                </a:solidFill>
                <a:latin typeface="Meiryo"/>
                <a:ea typeface="Meiryo"/>
                <a:cs typeface="Meiryo"/>
                <a:sym typeface="Meiryo"/>
              </a:rPr>
              <a:t>ここは大きなテストポイント。</a:t>
            </a:r>
            <a:endParaRPr>
              <a:solidFill>
                <a:srgbClr val="000000"/>
              </a:solidFill>
              <a:latin typeface="Meiryo"/>
              <a:ea typeface="Meiryo"/>
              <a:cs typeface="Meiryo"/>
              <a:sym typeface="Meiryo"/>
            </a:endParaRPr>
          </a:p>
          <a:p>
            <a:pPr marL="0" lvl="0" indent="0" algn="l" rtl="0">
              <a:lnSpc>
                <a:spcPct val="100000"/>
              </a:lnSpc>
              <a:spcBef>
                <a:spcPts val="0"/>
              </a:spcBef>
              <a:spcAft>
                <a:spcPts val="0"/>
              </a:spcAft>
              <a:buSzPts val="1400"/>
              <a:buNone/>
            </a:pPr>
            <a:endParaRPr>
              <a:latin typeface="Meiryo"/>
              <a:ea typeface="Meiryo"/>
              <a:cs typeface="Meiryo"/>
              <a:sym typeface="Meiryo"/>
            </a:endParaRPr>
          </a:p>
        </p:txBody>
      </p:sp>
      <p:sp>
        <p:nvSpPr>
          <p:cNvPr id="260" name="Google Shape;260;p14:notes"/>
          <p:cNvSpPr txBox="1">
            <a:spLocks noGrp="1"/>
          </p:cNvSpPr>
          <p:nvPr>
            <p:ph type="sldNum" idx="12"/>
          </p:nvPr>
        </p:nvSpPr>
        <p:spPr>
          <a:xfrm>
            <a:off x="5630960" y="6466419"/>
            <a:ext cx="4306156" cy="339726"/>
          </a:xfrm>
          <a:prstGeom prst="rect">
            <a:avLst/>
          </a:prstGeom>
          <a:noFill/>
          <a:ln>
            <a:noFill/>
          </a:ln>
        </p:spPr>
        <p:txBody>
          <a:bodyPr spcFirstLastPara="1" wrap="square" lIns="91050" tIns="45525" rIns="91050" bIns="45525"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5:notes"/>
          <p:cNvSpPr>
            <a:spLocks noGrp="1" noRot="1" noChangeAspect="1"/>
          </p:cNvSpPr>
          <p:nvPr>
            <p:ph type="sldImg" idx="2"/>
          </p:nvPr>
        </p:nvSpPr>
        <p:spPr>
          <a:xfrm>
            <a:off x="3267075" y="509588"/>
            <a:ext cx="3405188" cy="25542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71" name="Google Shape;271;p15:notes"/>
          <p:cNvSpPr txBox="1">
            <a:spLocks noGrp="1"/>
          </p:cNvSpPr>
          <p:nvPr>
            <p:ph type="body" idx="1"/>
          </p:nvPr>
        </p:nvSpPr>
        <p:spPr>
          <a:xfrm>
            <a:off x="995271" y="3233211"/>
            <a:ext cx="7948798" cy="3063875"/>
          </a:xfrm>
          <a:prstGeom prst="rect">
            <a:avLst/>
          </a:prstGeom>
          <a:noFill/>
          <a:ln>
            <a:noFill/>
          </a:ln>
        </p:spPr>
        <p:txBody>
          <a:bodyPr spcFirstLastPara="1" wrap="square" lIns="91050" tIns="45525" rIns="91050" bIns="45525" anchor="t" anchorCtr="0">
            <a:noAutofit/>
          </a:bodyPr>
          <a:lstStyle/>
          <a:p>
            <a:pPr marL="0" lvl="0" indent="0" algn="l" rtl="0">
              <a:lnSpc>
                <a:spcPct val="100000"/>
              </a:lnSpc>
              <a:spcBef>
                <a:spcPts val="0"/>
              </a:spcBef>
              <a:spcAft>
                <a:spcPts val="0"/>
              </a:spcAft>
              <a:buSzPts val="1400"/>
              <a:buNone/>
            </a:pPr>
            <a:endParaRPr/>
          </a:p>
        </p:txBody>
      </p:sp>
      <p:sp>
        <p:nvSpPr>
          <p:cNvPr id="272" name="Google Shape;272;p15:notes"/>
          <p:cNvSpPr txBox="1">
            <a:spLocks noGrp="1"/>
          </p:cNvSpPr>
          <p:nvPr>
            <p:ph type="sldNum" idx="12"/>
          </p:nvPr>
        </p:nvSpPr>
        <p:spPr>
          <a:xfrm>
            <a:off x="5630960" y="6466419"/>
            <a:ext cx="4306156" cy="339726"/>
          </a:xfrm>
          <a:prstGeom prst="rect">
            <a:avLst/>
          </a:prstGeom>
          <a:noFill/>
          <a:ln>
            <a:noFill/>
          </a:ln>
        </p:spPr>
        <p:txBody>
          <a:bodyPr spcFirstLastPara="1" wrap="square" lIns="91050" tIns="45525" rIns="91050" bIns="45525"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17:notes"/>
          <p:cNvSpPr>
            <a:spLocks noGrp="1" noRot="1" noChangeAspect="1"/>
          </p:cNvSpPr>
          <p:nvPr>
            <p:ph type="sldImg" idx="2"/>
          </p:nvPr>
        </p:nvSpPr>
        <p:spPr>
          <a:xfrm>
            <a:off x="3267075" y="509588"/>
            <a:ext cx="3405188" cy="25542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82" name="Google Shape;282;p17:notes"/>
          <p:cNvSpPr txBox="1">
            <a:spLocks noGrp="1"/>
          </p:cNvSpPr>
          <p:nvPr>
            <p:ph type="body" idx="1"/>
          </p:nvPr>
        </p:nvSpPr>
        <p:spPr>
          <a:xfrm>
            <a:off x="995271" y="3233211"/>
            <a:ext cx="7948798" cy="3063875"/>
          </a:xfrm>
          <a:prstGeom prst="rect">
            <a:avLst/>
          </a:prstGeom>
          <a:noFill/>
          <a:ln>
            <a:noFill/>
          </a:ln>
        </p:spPr>
        <p:txBody>
          <a:bodyPr spcFirstLastPara="1" wrap="square" lIns="91050" tIns="45525" rIns="91050" bIns="45525" anchor="t" anchorCtr="0">
            <a:noAutofit/>
          </a:bodyPr>
          <a:lstStyle/>
          <a:p>
            <a:pPr marL="0" lvl="0" indent="0" algn="l" rtl="0">
              <a:lnSpc>
                <a:spcPct val="100000"/>
              </a:lnSpc>
              <a:spcBef>
                <a:spcPts val="0"/>
              </a:spcBef>
              <a:spcAft>
                <a:spcPts val="0"/>
              </a:spcAft>
              <a:buSzPts val="1400"/>
              <a:buNone/>
            </a:pPr>
            <a:r>
              <a:rPr lang="ja-JP" dirty="0"/>
              <a:t>本日の「うちでのこづち</a:t>
            </a:r>
            <a:r>
              <a:rPr lang="ja-JP" altLang="en-US" dirty="0"/>
              <a:t>基礎</a:t>
            </a:r>
            <a:r>
              <a:rPr lang="ja-JP" dirty="0"/>
              <a:t>講座１」は以上となります。</a:t>
            </a:r>
            <a:endParaRPr dirty="0"/>
          </a:p>
          <a:p>
            <a:pPr marL="0" lvl="0" indent="0" algn="l" rtl="0">
              <a:lnSpc>
                <a:spcPct val="100000"/>
              </a:lnSpc>
              <a:spcBef>
                <a:spcPts val="0"/>
              </a:spcBef>
              <a:spcAft>
                <a:spcPts val="0"/>
              </a:spcAft>
              <a:buSzPts val="1400"/>
              <a:buNone/>
            </a:pPr>
            <a:r>
              <a:rPr lang="ja-JP" dirty="0"/>
              <a:t>今回ご説明させていただいたい機能についてご質問・ご不明点がございましたら、</a:t>
            </a:r>
            <a:endParaRPr dirty="0"/>
          </a:p>
          <a:p>
            <a:pPr marL="0" lvl="0" indent="0" algn="l" rtl="0">
              <a:lnSpc>
                <a:spcPct val="100000"/>
              </a:lnSpc>
              <a:spcBef>
                <a:spcPts val="0"/>
              </a:spcBef>
              <a:spcAft>
                <a:spcPts val="0"/>
              </a:spcAft>
              <a:buSzPts val="1400"/>
              <a:buNone/>
            </a:pPr>
            <a:r>
              <a:rPr lang="ja-JP" altLang="en-US" dirty="0">
                <a:solidFill>
                  <a:srgbClr val="222222"/>
                </a:solidFill>
                <a:latin typeface="Roboto"/>
                <a:ea typeface="Roboto"/>
                <a:cs typeface="Roboto"/>
                <a:sym typeface="Roboto"/>
              </a:rPr>
              <a:t>休憩時間中にチャットに送らせていただいたお問い合わせ先にご連絡をよろしくお願いいたします。</a:t>
            </a:r>
            <a:endParaRPr lang="en-US" altLang="ja-JP" dirty="0">
              <a:solidFill>
                <a:srgbClr val="222222"/>
              </a:solidFill>
              <a:latin typeface="Roboto"/>
              <a:ea typeface="Roboto"/>
              <a:cs typeface="Roboto"/>
              <a:sym typeface="Roboto"/>
            </a:endParaRPr>
          </a:p>
          <a:p>
            <a:pPr marL="0" lvl="0" indent="0" algn="l" rtl="0">
              <a:lnSpc>
                <a:spcPct val="100000"/>
              </a:lnSpc>
              <a:spcBef>
                <a:spcPts val="0"/>
              </a:spcBef>
              <a:spcAft>
                <a:spcPts val="0"/>
              </a:spcAft>
              <a:buSzPts val="1400"/>
              <a:buNone/>
            </a:pPr>
            <a:endParaRPr lang="en-US" dirty="0">
              <a:solidFill>
                <a:srgbClr val="222222"/>
              </a:solidFill>
              <a:latin typeface="Roboto"/>
              <a:ea typeface="Roboto"/>
              <a:cs typeface="Roboto"/>
              <a:sym typeface="Roboto"/>
            </a:endParaRPr>
          </a:p>
          <a:p>
            <a:pPr marL="0" lvl="0" indent="0" algn="l" rtl="0">
              <a:lnSpc>
                <a:spcPct val="100000"/>
              </a:lnSpc>
              <a:spcBef>
                <a:spcPts val="0"/>
              </a:spcBef>
              <a:spcAft>
                <a:spcPts val="0"/>
              </a:spcAft>
              <a:buSzPts val="1400"/>
              <a:buNone/>
            </a:pPr>
            <a:r>
              <a:rPr lang="ja-JP" altLang="en-US" dirty="0">
                <a:solidFill>
                  <a:srgbClr val="222222"/>
                </a:solidFill>
                <a:latin typeface="Roboto"/>
                <a:ea typeface="Roboto"/>
                <a:cs typeface="Roboto"/>
                <a:sym typeface="Roboto"/>
              </a:rPr>
              <a:t>チャットご利用の企業様で、弊社とのグループチャットに「テクニカルサポート」という宛先がない場合、</a:t>
            </a:r>
            <a:endParaRPr lang="en-US" altLang="ja-JP" dirty="0">
              <a:solidFill>
                <a:srgbClr val="222222"/>
              </a:solidFill>
              <a:latin typeface="Roboto"/>
              <a:ea typeface="Roboto"/>
              <a:cs typeface="Roboto"/>
              <a:sym typeface="Roboto"/>
            </a:endParaRPr>
          </a:p>
          <a:p>
            <a:pPr marL="0" lvl="0" indent="0" algn="l" rtl="0">
              <a:lnSpc>
                <a:spcPct val="100000"/>
              </a:lnSpc>
              <a:spcBef>
                <a:spcPts val="0"/>
              </a:spcBef>
              <a:spcAft>
                <a:spcPts val="0"/>
              </a:spcAft>
              <a:buSzPts val="1400"/>
              <a:buNone/>
            </a:pPr>
            <a:r>
              <a:rPr lang="ja-JP" altLang="en-US" dirty="0">
                <a:solidFill>
                  <a:srgbClr val="222222"/>
                </a:solidFill>
                <a:latin typeface="Roboto"/>
                <a:ea typeface="Roboto"/>
                <a:cs typeface="Roboto"/>
                <a:sym typeface="Roboto"/>
              </a:rPr>
              <a:t>恐れ入りますが担当のカスタマーサクセスまでその旨お伝え願います。</a:t>
            </a:r>
            <a:endParaRPr lang="en-US" altLang="ja-JP" dirty="0">
              <a:solidFill>
                <a:srgbClr val="222222"/>
              </a:solidFill>
              <a:latin typeface="Roboto"/>
              <a:ea typeface="Roboto"/>
              <a:cs typeface="Roboto"/>
              <a:sym typeface="Roboto"/>
            </a:endParaRPr>
          </a:p>
          <a:p>
            <a:pPr marL="0" lvl="0" indent="0" algn="l" rtl="0">
              <a:lnSpc>
                <a:spcPct val="100000"/>
              </a:lnSpc>
              <a:spcBef>
                <a:spcPts val="0"/>
              </a:spcBef>
              <a:spcAft>
                <a:spcPts val="0"/>
              </a:spcAft>
              <a:buSzPts val="1400"/>
              <a:buNone/>
            </a:pPr>
            <a:r>
              <a:rPr lang="ja-JP" altLang="en-US" dirty="0">
                <a:solidFill>
                  <a:srgbClr val="222222"/>
                </a:solidFill>
                <a:latin typeface="Roboto"/>
                <a:ea typeface="Roboto"/>
                <a:cs typeface="Roboto"/>
                <a:sym typeface="Roboto"/>
              </a:rPr>
              <a:t>すぐに追加させていただきます。</a:t>
            </a:r>
            <a:endParaRPr lang="en-US" dirty="0">
              <a:solidFill>
                <a:srgbClr val="222222"/>
              </a:solidFill>
              <a:latin typeface="Roboto"/>
              <a:ea typeface="Roboto"/>
              <a:cs typeface="Roboto"/>
              <a:sym typeface="Roboto"/>
            </a:endParaRPr>
          </a:p>
          <a:p>
            <a:pPr marL="0" lvl="0" indent="0" algn="l" rtl="0">
              <a:lnSpc>
                <a:spcPct val="100000"/>
              </a:lnSpc>
              <a:spcBef>
                <a:spcPts val="0"/>
              </a:spcBef>
              <a:spcAft>
                <a:spcPts val="0"/>
              </a:spcAft>
              <a:buSzPts val="1400"/>
              <a:buNone/>
            </a:pPr>
            <a:endParaRPr dirty="0">
              <a:solidFill>
                <a:srgbClr val="222222"/>
              </a:solidFill>
              <a:latin typeface="Roboto"/>
              <a:ea typeface="Roboto"/>
              <a:cs typeface="Roboto"/>
              <a:sym typeface="Roboto"/>
            </a:endParaRPr>
          </a:p>
          <a:p>
            <a:pPr marL="0" lvl="0" indent="0" algn="l" rtl="0">
              <a:lnSpc>
                <a:spcPct val="100000"/>
              </a:lnSpc>
              <a:spcBef>
                <a:spcPts val="0"/>
              </a:spcBef>
              <a:spcAft>
                <a:spcPts val="0"/>
              </a:spcAft>
              <a:buSzPts val="1400"/>
              <a:buNone/>
            </a:pPr>
            <a:r>
              <a:rPr lang="ja-JP" b="0" i="0" dirty="0">
                <a:solidFill>
                  <a:srgbClr val="222222"/>
                </a:solidFill>
                <a:latin typeface="Roboto"/>
                <a:ea typeface="Roboto"/>
                <a:cs typeface="Roboto"/>
                <a:sym typeface="Roboto"/>
              </a:rPr>
              <a:t>また、お電話でのお問い合わせの場合は</a:t>
            </a:r>
            <a:r>
              <a:rPr lang="ja-JP" b="0" i="0" dirty="0">
                <a:solidFill>
                  <a:srgbClr val="222222"/>
                </a:solidFill>
                <a:latin typeface="Arial"/>
                <a:ea typeface="Arial"/>
                <a:cs typeface="Arial"/>
                <a:sym typeface="Arial"/>
              </a:rPr>
              <a:t>03-6450-1702（平日10時～17時）にお願いいたします。</a:t>
            </a:r>
            <a:endParaRPr b="0" i="0" dirty="0">
              <a:solidFill>
                <a:srgbClr val="222222"/>
              </a:solidFill>
              <a:latin typeface="Arial"/>
              <a:ea typeface="Arial"/>
              <a:cs typeface="Arial"/>
              <a:sym typeface="Arial"/>
            </a:endParaRPr>
          </a:p>
          <a:p>
            <a:pPr marL="0" lvl="0" indent="0" algn="l" rtl="0">
              <a:lnSpc>
                <a:spcPct val="100000"/>
              </a:lnSpc>
              <a:spcBef>
                <a:spcPts val="0"/>
              </a:spcBef>
              <a:spcAft>
                <a:spcPts val="0"/>
              </a:spcAft>
              <a:buSzPts val="1400"/>
              <a:buNone/>
            </a:pPr>
            <a:r>
              <a:rPr lang="ja-JP" b="0" i="0" dirty="0">
                <a:solidFill>
                  <a:srgbClr val="222222"/>
                </a:solidFill>
                <a:latin typeface="Arial"/>
                <a:ea typeface="Arial"/>
                <a:cs typeface="Arial"/>
                <a:sym typeface="Arial"/>
              </a:rPr>
              <a:t>その他</a:t>
            </a:r>
            <a:r>
              <a:rPr lang="ja-JP" altLang="en-US" b="0" i="0" dirty="0">
                <a:solidFill>
                  <a:srgbClr val="222222"/>
                </a:solidFill>
                <a:latin typeface="Arial"/>
                <a:ea typeface="Arial"/>
                <a:cs typeface="Arial"/>
                <a:sym typeface="Arial"/>
              </a:rPr>
              <a:t>、ステップメールの内容や</a:t>
            </a:r>
            <a:r>
              <a:rPr lang="en-US" altLang="ja-JP" b="0" i="0" dirty="0">
                <a:solidFill>
                  <a:srgbClr val="222222"/>
                </a:solidFill>
                <a:latin typeface="Arial"/>
                <a:ea typeface="Arial"/>
                <a:cs typeface="Arial"/>
                <a:sym typeface="Arial"/>
              </a:rPr>
              <a:t>CRM</a:t>
            </a:r>
            <a:r>
              <a:rPr lang="ja-JP" altLang="en-US" b="0" i="0" dirty="0">
                <a:solidFill>
                  <a:srgbClr val="222222"/>
                </a:solidFill>
                <a:latin typeface="Arial"/>
                <a:ea typeface="Arial"/>
                <a:cs typeface="Arial"/>
                <a:sym typeface="Arial"/>
              </a:rPr>
              <a:t>施策全般についてのご相談、オプション機能のご相談、</a:t>
            </a:r>
            <a:endParaRPr lang="en-US" altLang="ja-JP" b="0" i="0" dirty="0">
              <a:solidFill>
                <a:srgbClr val="222222"/>
              </a:solidFill>
              <a:latin typeface="Arial"/>
              <a:ea typeface="Arial"/>
              <a:cs typeface="Arial"/>
              <a:sym typeface="Arial"/>
            </a:endParaRPr>
          </a:p>
          <a:p>
            <a:pPr marL="0" lvl="0" indent="0" algn="l" rtl="0">
              <a:lnSpc>
                <a:spcPct val="100000"/>
              </a:lnSpc>
              <a:spcBef>
                <a:spcPts val="0"/>
              </a:spcBef>
              <a:spcAft>
                <a:spcPts val="0"/>
              </a:spcAft>
              <a:buSzPts val="1400"/>
              <a:buNone/>
            </a:pPr>
            <a:r>
              <a:rPr lang="ja-JP" altLang="en-US" b="0" i="0" dirty="0">
                <a:solidFill>
                  <a:srgbClr val="222222"/>
                </a:solidFill>
                <a:latin typeface="Arial"/>
                <a:ea typeface="Arial"/>
                <a:cs typeface="Arial"/>
                <a:sym typeface="Arial"/>
              </a:rPr>
              <a:t>その他</a:t>
            </a:r>
            <a:r>
              <a:rPr lang="ja-JP" b="0" i="0" dirty="0">
                <a:solidFill>
                  <a:srgbClr val="222222"/>
                </a:solidFill>
                <a:latin typeface="Arial"/>
                <a:ea typeface="Arial"/>
                <a:cs typeface="Arial"/>
                <a:sym typeface="Arial"/>
              </a:rPr>
              <a:t>ご質問・ご不明点がございましたら、皆様のカスタマーサクセス担当者にご連絡願います。</a:t>
            </a:r>
            <a:endParaRPr b="0" i="0" dirty="0">
              <a:solidFill>
                <a:srgbClr val="222222"/>
              </a:solidFill>
              <a:latin typeface="Arial"/>
              <a:ea typeface="Arial"/>
              <a:cs typeface="Arial"/>
              <a:sym typeface="Arial"/>
            </a:endParaRPr>
          </a:p>
          <a:p>
            <a:pPr marL="0" lvl="0" indent="0" algn="l" rtl="0">
              <a:lnSpc>
                <a:spcPct val="100000"/>
              </a:lnSpc>
              <a:spcBef>
                <a:spcPts val="0"/>
              </a:spcBef>
              <a:spcAft>
                <a:spcPts val="0"/>
              </a:spcAft>
              <a:buSzPts val="1400"/>
              <a:buNone/>
            </a:pPr>
            <a:endParaRPr b="0" i="0" dirty="0">
              <a:solidFill>
                <a:srgbClr val="222222"/>
              </a:solidFill>
              <a:latin typeface="Arial"/>
              <a:ea typeface="Arial"/>
              <a:cs typeface="Arial"/>
              <a:sym typeface="Arial"/>
            </a:endParaRPr>
          </a:p>
          <a:p>
            <a:pPr marL="0" lvl="0" indent="0" algn="l" rtl="0">
              <a:lnSpc>
                <a:spcPct val="100000"/>
              </a:lnSpc>
              <a:spcBef>
                <a:spcPts val="0"/>
              </a:spcBef>
              <a:spcAft>
                <a:spcPts val="0"/>
              </a:spcAft>
              <a:buSzPts val="1400"/>
              <a:buNone/>
            </a:pPr>
            <a:r>
              <a:rPr lang="ja-JP" b="0" i="0" dirty="0">
                <a:solidFill>
                  <a:srgbClr val="222222"/>
                </a:solidFill>
                <a:latin typeface="Arial"/>
                <a:ea typeface="Arial"/>
                <a:cs typeface="Arial"/>
                <a:sym typeface="Arial"/>
              </a:rPr>
              <a:t>最後に2点お願いがございます。</a:t>
            </a:r>
            <a:endParaRPr b="0" i="0" dirty="0">
              <a:solidFill>
                <a:srgbClr val="222222"/>
              </a:solidFill>
              <a:latin typeface="Arial"/>
              <a:ea typeface="Arial"/>
              <a:cs typeface="Arial"/>
              <a:sym typeface="Arial"/>
            </a:endParaRPr>
          </a:p>
          <a:p>
            <a:pPr marL="0" lvl="0" indent="0" algn="l" rtl="0">
              <a:lnSpc>
                <a:spcPct val="100000"/>
              </a:lnSpc>
              <a:spcBef>
                <a:spcPts val="0"/>
              </a:spcBef>
              <a:spcAft>
                <a:spcPts val="0"/>
              </a:spcAft>
              <a:buSzPts val="1400"/>
              <a:buNone/>
            </a:pPr>
            <a:r>
              <a:rPr lang="ja-JP" b="0" i="0" dirty="0">
                <a:solidFill>
                  <a:srgbClr val="222222"/>
                </a:solidFill>
                <a:latin typeface="Arial"/>
                <a:ea typeface="Arial"/>
                <a:cs typeface="Arial"/>
                <a:sym typeface="Arial"/>
              </a:rPr>
              <a:t>1点目は、うちでのこづちの理解度チェックシートへのご回答をお願いいたします。</a:t>
            </a:r>
            <a:endParaRPr lang="en-US" altLang="ja-JP" b="0" i="0" dirty="0">
              <a:solidFill>
                <a:srgbClr val="222222"/>
              </a:solidFill>
              <a:latin typeface="Arial"/>
              <a:ea typeface="Arial"/>
              <a:cs typeface="Arial"/>
              <a:sym typeface="Arial"/>
            </a:endParaRPr>
          </a:p>
          <a:p>
            <a:pPr marL="0" lvl="0" indent="0" algn="l" rtl="0">
              <a:lnSpc>
                <a:spcPct val="100000"/>
              </a:lnSpc>
              <a:spcBef>
                <a:spcPts val="0"/>
              </a:spcBef>
              <a:spcAft>
                <a:spcPts val="0"/>
              </a:spcAft>
              <a:buSzPts val="1400"/>
              <a:buNone/>
            </a:pPr>
            <a:r>
              <a:rPr lang="ja-JP" altLang="en-US" b="0" i="0" dirty="0">
                <a:solidFill>
                  <a:srgbClr val="222222"/>
                </a:solidFill>
                <a:latin typeface="Arial"/>
                <a:ea typeface="Arial"/>
                <a:cs typeface="Arial"/>
                <a:sym typeface="Arial"/>
              </a:rPr>
              <a:t>講座終了後、講座お申込み時にご登録いただいたメールアドレス宛に本日の録画の</a:t>
            </a:r>
            <a:r>
              <a:rPr lang="en-US" altLang="ja-JP" b="0" i="0" dirty="0">
                <a:solidFill>
                  <a:srgbClr val="222222"/>
                </a:solidFill>
                <a:latin typeface="Arial"/>
                <a:ea typeface="Arial"/>
                <a:cs typeface="Arial"/>
                <a:sym typeface="Arial"/>
              </a:rPr>
              <a:t>URL</a:t>
            </a:r>
            <a:r>
              <a:rPr lang="ja-JP" altLang="en-US" b="0" i="0" dirty="0">
                <a:solidFill>
                  <a:srgbClr val="222222"/>
                </a:solidFill>
                <a:latin typeface="Arial"/>
                <a:ea typeface="Arial"/>
                <a:cs typeface="Arial"/>
                <a:sym typeface="Arial"/>
              </a:rPr>
              <a:t>と、</a:t>
            </a:r>
            <a:endParaRPr lang="en-US" altLang="ja-JP" b="0" i="0" dirty="0">
              <a:solidFill>
                <a:srgbClr val="222222"/>
              </a:solidFill>
              <a:latin typeface="Arial"/>
              <a:ea typeface="Arial"/>
              <a:cs typeface="Arial"/>
              <a:sym typeface="Arial"/>
            </a:endParaRPr>
          </a:p>
          <a:p>
            <a:pPr marL="0" lvl="0" indent="0" algn="l" rtl="0">
              <a:lnSpc>
                <a:spcPct val="100000"/>
              </a:lnSpc>
              <a:spcBef>
                <a:spcPts val="0"/>
              </a:spcBef>
              <a:spcAft>
                <a:spcPts val="0"/>
              </a:spcAft>
              <a:buSzPts val="1400"/>
              <a:buNone/>
            </a:pPr>
            <a:r>
              <a:rPr lang="ja-JP" altLang="en-US" b="0" i="0" dirty="0">
                <a:solidFill>
                  <a:srgbClr val="222222"/>
                </a:solidFill>
                <a:latin typeface="Arial"/>
                <a:ea typeface="Arial"/>
                <a:cs typeface="Arial"/>
                <a:sym typeface="Arial"/>
              </a:rPr>
              <a:t>講座の復習のための理解度チェックシートをお送りいたします。</a:t>
            </a:r>
            <a:endParaRPr b="0" i="0" dirty="0">
              <a:solidFill>
                <a:srgbClr val="222222"/>
              </a:solidFill>
              <a:latin typeface="Arial"/>
              <a:ea typeface="Arial"/>
              <a:cs typeface="Arial"/>
              <a:sym typeface="Arial"/>
            </a:endParaRPr>
          </a:p>
          <a:p>
            <a:pPr marL="0" lvl="0" indent="0" algn="l" rtl="0">
              <a:lnSpc>
                <a:spcPct val="100000"/>
              </a:lnSpc>
              <a:spcBef>
                <a:spcPts val="0"/>
              </a:spcBef>
              <a:spcAft>
                <a:spcPts val="0"/>
              </a:spcAft>
              <a:buSzPts val="1400"/>
              <a:buNone/>
            </a:pPr>
            <a:r>
              <a:rPr lang="ja-JP" altLang="en-US" b="0" i="0" dirty="0">
                <a:solidFill>
                  <a:srgbClr val="222222"/>
                </a:solidFill>
                <a:latin typeface="Arial"/>
                <a:ea typeface="Arial"/>
                <a:cs typeface="Arial"/>
                <a:sym typeface="Arial"/>
              </a:rPr>
              <a:t>新しくうちでのこづちをご導入いただいた企業様や、ご担当者様が変更となった企業様などについては、</a:t>
            </a:r>
            <a:endParaRPr lang="en-US" altLang="ja-JP" b="0" i="0" dirty="0">
              <a:solidFill>
                <a:srgbClr val="222222"/>
              </a:solidFill>
              <a:latin typeface="Arial"/>
              <a:ea typeface="Arial"/>
              <a:cs typeface="Arial"/>
              <a:sym typeface="Arial"/>
            </a:endParaRPr>
          </a:p>
          <a:p>
            <a:pPr marL="0" lvl="0" indent="0" algn="l" rtl="0">
              <a:lnSpc>
                <a:spcPct val="100000"/>
              </a:lnSpc>
              <a:spcBef>
                <a:spcPts val="0"/>
              </a:spcBef>
              <a:spcAft>
                <a:spcPts val="0"/>
              </a:spcAft>
              <a:buSzPts val="1400"/>
              <a:buNone/>
            </a:pPr>
            <a:r>
              <a:rPr lang="ja-JP" altLang="en-US" b="0" i="0" dirty="0">
                <a:solidFill>
                  <a:srgbClr val="222222"/>
                </a:solidFill>
                <a:latin typeface="Arial"/>
                <a:ea typeface="Arial"/>
                <a:cs typeface="Arial"/>
                <a:sym typeface="Arial"/>
              </a:rPr>
              <a:t>弊社の方で理解度チェックシートの復習ミーティングのご案内をさせていただきますので。</a:t>
            </a:r>
            <a:endParaRPr lang="en-US" altLang="ja-JP" b="0" i="0" dirty="0">
              <a:solidFill>
                <a:srgbClr val="222222"/>
              </a:solidFill>
              <a:latin typeface="Arial"/>
              <a:ea typeface="Arial"/>
              <a:cs typeface="Arial"/>
              <a:sym typeface="Arial"/>
            </a:endParaRPr>
          </a:p>
          <a:p>
            <a:pPr marL="0" lvl="0" indent="0" algn="l" rtl="0">
              <a:lnSpc>
                <a:spcPct val="100000"/>
              </a:lnSpc>
              <a:spcBef>
                <a:spcPts val="0"/>
              </a:spcBef>
              <a:spcAft>
                <a:spcPts val="0"/>
              </a:spcAft>
              <a:buSzPts val="1400"/>
              <a:buNone/>
            </a:pPr>
            <a:r>
              <a:rPr lang="ja-JP" altLang="en-US" b="0" i="0" dirty="0">
                <a:solidFill>
                  <a:srgbClr val="222222"/>
                </a:solidFill>
                <a:latin typeface="Arial"/>
                <a:ea typeface="Arial"/>
                <a:cs typeface="Arial"/>
                <a:sym typeface="Arial"/>
              </a:rPr>
              <a:t>ご対応よろしくお願いいたします。</a:t>
            </a:r>
            <a:endParaRPr b="0" i="0" dirty="0">
              <a:solidFill>
                <a:srgbClr val="222222"/>
              </a:solidFill>
              <a:latin typeface="Arial"/>
              <a:ea typeface="Arial"/>
              <a:cs typeface="Arial"/>
              <a:sym typeface="Arial"/>
            </a:endParaRPr>
          </a:p>
          <a:p>
            <a:pPr marL="0" lvl="0" indent="0" algn="l" rtl="0">
              <a:lnSpc>
                <a:spcPct val="100000"/>
              </a:lnSpc>
              <a:spcBef>
                <a:spcPts val="0"/>
              </a:spcBef>
              <a:spcAft>
                <a:spcPts val="0"/>
              </a:spcAft>
              <a:buSzPts val="1400"/>
              <a:buNone/>
            </a:pPr>
            <a:endParaRPr b="0" i="0" dirty="0">
              <a:solidFill>
                <a:srgbClr val="222222"/>
              </a:solidFill>
              <a:latin typeface="Arial"/>
              <a:ea typeface="Arial"/>
              <a:cs typeface="Arial"/>
              <a:sym typeface="Arial"/>
            </a:endParaRPr>
          </a:p>
          <a:p>
            <a:pPr marL="0" lvl="0" indent="0" algn="l" rtl="0">
              <a:lnSpc>
                <a:spcPct val="100000"/>
              </a:lnSpc>
              <a:spcBef>
                <a:spcPts val="0"/>
              </a:spcBef>
              <a:spcAft>
                <a:spcPts val="0"/>
              </a:spcAft>
              <a:buSzPts val="1400"/>
              <a:buNone/>
            </a:pPr>
            <a:r>
              <a:rPr lang="ja-JP" b="0" i="0" dirty="0">
                <a:solidFill>
                  <a:srgbClr val="222222"/>
                </a:solidFill>
                <a:latin typeface="Arial"/>
                <a:ea typeface="Arial"/>
                <a:cs typeface="Arial"/>
                <a:sym typeface="Arial"/>
              </a:rPr>
              <a:t>2点目は、今回の「うちで</a:t>
            </a:r>
            <a:r>
              <a:rPr lang="ja-JP" b="0" i="0">
                <a:solidFill>
                  <a:srgbClr val="222222"/>
                </a:solidFill>
                <a:latin typeface="Arial"/>
                <a:ea typeface="Arial"/>
                <a:cs typeface="Arial"/>
                <a:sym typeface="Arial"/>
              </a:rPr>
              <a:t>のこづち</a:t>
            </a:r>
            <a:r>
              <a:rPr lang="ja-JP" altLang="en-US" b="0" i="0">
                <a:solidFill>
                  <a:srgbClr val="222222"/>
                </a:solidFill>
                <a:latin typeface="Arial"/>
                <a:ea typeface="Arial"/>
                <a:cs typeface="Arial"/>
                <a:sym typeface="Arial"/>
              </a:rPr>
              <a:t>基礎</a:t>
            </a:r>
            <a:r>
              <a:rPr lang="ja-JP" b="0" i="0">
                <a:solidFill>
                  <a:srgbClr val="222222"/>
                </a:solidFill>
                <a:latin typeface="Arial"/>
                <a:ea typeface="Arial"/>
                <a:cs typeface="Arial"/>
                <a:sym typeface="Arial"/>
              </a:rPr>
              <a:t>講座</a:t>
            </a:r>
            <a:r>
              <a:rPr lang="ja-JP" b="0" i="0" dirty="0">
                <a:solidFill>
                  <a:srgbClr val="222222"/>
                </a:solidFill>
                <a:latin typeface="Arial"/>
                <a:ea typeface="Arial"/>
                <a:cs typeface="Arial"/>
                <a:sym typeface="Arial"/>
              </a:rPr>
              <a:t>１」についてのアンケートのご協力をお願いいたします。</a:t>
            </a:r>
            <a:endParaRPr b="0" i="0" dirty="0">
              <a:solidFill>
                <a:srgbClr val="222222"/>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ja-JP" dirty="0">
                <a:solidFill>
                  <a:srgbClr val="222222"/>
                </a:solidFill>
              </a:rPr>
              <a:t>今からこちらのZOOMのチャットにアンケートURLをお送りさせていただきますので、そちらからご回答よろしくお願いいたします。</a:t>
            </a:r>
            <a:endParaRPr lang="en-US" altLang="ja-JP" dirty="0">
              <a:solidFill>
                <a:srgbClr val="222222"/>
              </a:solidFill>
            </a:endParaRPr>
          </a:p>
          <a:p>
            <a:pPr marL="0" lvl="0" indent="0" algn="l" rtl="0">
              <a:lnSpc>
                <a:spcPct val="115000"/>
              </a:lnSpc>
              <a:spcBef>
                <a:spcPts val="0"/>
              </a:spcBef>
              <a:spcAft>
                <a:spcPts val="0"/>
              </a:spcAft>
              <a:buClr>
                <a:schemeClr val="dk1"/>
              </a:buClr>
              <a:buSzPts val="1100"/>
              <a:buFont typeface="Arial"/>
              <a:buNone/>
            </a:pPr>
            <a:r>
              <a:rPr lang="en-US" dirty="0">
                <a:solidFill>
                  <a:srgbClr val="222222"/>
                </a:solidFill>
              </a:rPr>
              <a:t>https://forms.gle/tUAqdg2c1N22ATvq9</a:t>
            </a:r>
            <a:endParaRPr dirty="0">
              <a:solidFill>
                <a:srgbClr val="222222"/>
              </a:solidFill>
            </a:endParaRPr>
          </a:p>
          <a:p>
            <a:pPr marL="0" lvl="0" indent="0" algn="l" rtl="0">
              <a:lnSpc>
                <a:spcPct val="115000"/>
              </a:lnSpc>
              <a:spcBef>
                <a:spcPts val="0"/>
              </a:spcBef>
              <a:spcAft>
                <a:spcPts val="0"/>
              </a:spcAft>
              <a:buClr>
                <a:schemeClr val="dk1"/>
              </a:buClr>
              <a:buSzPts val="1100"/>
              <a:buFont typeface="Arial"/>
              <a:buNone/>
            </a:pPr>
            <a:r>
              <a:rPr lang="ja-JP" dirty="0">
                <a:solidFill>
                  <a:srgbClr val="222222"/>
                </a:solidFill>
              </a:rPr>
              <a:t>設問は最大4問となっております。</a:t>
            </a:r>
            <a:endParaRPr dirty="0">
              <a:solidFill>
                <a:srgbClr val="222222"/>
              </a:solidFill>
            </a:endParaRPr>
          </a:p>
          <a:p>
            <a:pPr marL="0" lvl="0" indent="0" algn="l" rtl="0">
              <a:lnSpc>
                <a:spcPct val="115000"/>
              </a:lnSpc>
              <a:spcBef>
                <a:spcPts val="0"/>
              </a:spcBef>
              <a:spcAft>
                <a:spcPts val="0"/>
              </a:spcAft>
              <a:buClr>
                <a:schemeClr val="dk1"/>
              </a:buClr>
              <a:buSzPts val="1100"/>
              <a:buFont typeface="Arial"/>
              <a:buNone/>
            </a:pPr>
            <a:r>
              <a:rPr lang="ja-JP" dirty="0">
                <a:solidFill>
                  <a:srgbClr val="222222"/>
                </a:solidFill>
              </a:rPr>
              <a:t>ご回答が終わり次第、随時ご退出いただければと思います。</a:t>
            </a:r>
            <a:endParaRPr dirty="0">
              <a:solidFill>
                <a:srgbClr val="222222"/>
              </a:solidFill>
            </a:endParaRPr>
          </a:p>
          <a:p>
            <a:pPr marL="0" lvl="0" indent="0" algn="l" rtl="0">
              <a:lnSpc>
                <a:spcPct val="115000"/>
              </a:lnSpc>
              <a:spcBef>
                <a:spcPts val="0"/>
              </a:spcBef>
              <a:spcAft>
                <a:spcPts val="0"/>
              </a:spcAft>
              <a:buClr>
                <a:schemeClr val="dk1"/>
              </a:buClr>
              <a:buSzPts val="1100"/>
              <a:buFont typeface="Arial"/>
              <a:buNone/>
            </a:pPr>
            <a:endParaRPr lang="en-US" altLang="ja-JP" dirty="0">
              <a:solidFill>
                <a:srgbClr val="222222"/>
              </a:solidFill>
            </a:endParaRPr>
          </a:p>
          <a:p>
            <a:pPr marL="0" lvl="0" indent="0" algn="l" rtl="0">
              <a:lnSpc>
                <a:spcPct val="115000"/>
              </a:lnSpc>
              <a:spcBef>
                <a:spcPts val="0"/>
              </a:spcBef>
              <a:spcAft>
                <a:spcPts val="0"/>
              </a:spcAft>
              <a:buClr>
                <a:schemeClr val="dk1"/>
              </a:buClr>
              <a:buSzPts val="1100"/>
              <a:buFont typeface="Arial"/>
              <a:buNone/>
            </a:pPr>
            <a:r>
              <a:rPr lang="ja-JP" dirty="0">
                <a:solidFill>
                  <a:srgbClr val="222222"/>
                </a:solidFill>
              </a:rPr>
              <a:t>本日はお忙しい中お集りいだき、誠にありがとうございました。</a:t>
            </a:r>
            <a:endParaRPr dirty="0">
              <a:solidFill>
                <a:srgbClr val="222222"/>
              </a:solidFill>
            </a:endParaRPr>
          </a:p>
          <a:p>
            <a:pPr marL="0" lvl="0" indent="0" algn="l" rtl="0">
              <a:lnSpc>
                <a:spcPct val="115000"/>
              </a:lnSpc>
              <a:spcBef>
                <a:spcPts val="0"/>
              </a:spcBef>
              <a:spcAft>
                <a:spcPts val="0"/>
              </a:spcAft>
              <a:buClr>
                <a:schemeClr val="dk1"/>
              </a:buClr>
              <a:buSzPts val="1100"/>
              <a:buFont typeface="Arial"/>
              <a:buNone/>
            </a:pPr>
            <a:r>
              <a:rPr lang="ja-JP" dirty="0">
                <a:solidFill>
                  <a:srgbClr val="222222"/>
                </a:solidFill>
              </a:rPr>
              <a:t>今後ともうちでのこづち及びE-Grantをよろしくお願いいたします。</a:t>
            </a:r>
            <a:endParaRPr dirty="0">
              <a:solidFill>
                <a:srgbClr val="222222"/>
              </a:solidFill>
            </a:endParaRPr>
          </a:p>
          <a:p>
            <a:pPr marL="0" lvl="0" indent="0" algn="l" rtl="0">
              <a:lnSpc>
                <a:spcPct val="115000"/>
              </a:lnSpc>
              <a:spcBef>
                <a:spcPts val="0"/>
              </a:spcBef>
              <a:spcAft>
                <a:spcPts val="0"/>
              </a:spcAft>
              <a:buClr>
                <a:schemeClr val="dk1"/>
              </a:buClr>
              <a:buSzPts val="1100"/>
              <a:buFont typeface="Arial"/>
              <a:buNone/>
            </a:pPr>
            <a:r>
              <a:rPr lang="ja-JP" dirty="0">
                <a:solidFill>
                  <a:srgbClr val="222222"/>
                </a:solidFill>
              </a:rPr>
              <a:t>以上を持ちまして、本日のうちでのこづち活用講座を終了とさせていただきます。</a:t>
            </a:r>
            <a:endParaRPr dirty="0">
              <a:solidFill>
                <a:srgbClr val="222222"/>
              </a:solidFill>
            </a:endParaRPr>
          </a:p>
          <a:p>
            <a:pPr marL="0" lvl="0" indent="0" algn="l" rtl="0">
              <a:lnSpc>
                <a:spcPct val="115000"/>
              </a:lnSpc>
              <a:spcBef>
                <a:spcPts val="0"/>
              </a:spcBef>
              <a:spcAft>
                <a:spcPts val="0"/>
              </a:spcAft>
              <a:buClr>
                <a:schemeClr val="dk1"/>
              </a:buClr>
              <a:buSzPts val="1100"/>
              <a:buFont typeface="Arial"/>
              <a:buNone/>
            </a:pPr>
            <a:r>
              <a:rPr lang="ja-JP" dirty="0">
                <a:solidFill>
                  <a:srgbClr val="222222"/>
                </a:solidFill>
              </a:rPr>
              <a:t>ご清聴ありがとうございました。</a:t>
            </a:r>
            <a:endParaRPr dirty="0">
              <a:solidFill>
                <a:srgbClr val="222222"/>
              </a:solidFill>
            </a:endParaRPr>
          </a:p>
          <a:p>
            <a:pPr marL="0" lvl="0" indent="0" algn="l" rtl="0">
              <a:lnSpc>
                <a:spcPct val="100000"/>
              </a:lnSpc>
              <a:spcBef>
                <a:spcPts val="0"/>
              </a:spcBef>
              <a:spcAft>
                <a:spcPts val="0"/>
              </a:spcAft>
              <a:buSzPts val="1400"/>
              <a:buNone/>
            </a:pPr>
            <a:endParaRPr lang="en-US" dirty="0">
              <a:solidFill>
                <a:srgbClr val="222222"/>
              </a:solidFill>
            </a:endParaRPr>
          </a:p>
          <a:p>
            <a:pPr marL="0" lvl="0" indent="0" algn="l" rtl="0">
              <a:lnSpc>
                <a:spcPct val="100000"/>
              </a:lnSpc>
              <a:spcBef>
                <a:spcPts val="0"/>
              </a:spcBef>
              <a:spcAft>
                <a:spcPts val="0"/>
              </a:spcAft>
              <a:buSzPts val="1400"/>
              <a:buNone/>
            </a:pPr>
            <a:r>
              <a:rPr lang="ja-JP" altLang="en-US" dirty="0">
                <a:solidFill>
                  <a:srgbClr val="222222"/>
                </a:solidFill>
              </a:rPr>
              <a:t>なお、こちらの</a:t>
            </a:r>
            <a:r>
              <a:rPr lang="en-US" altLang="ja-JP" dirty="0">
                <a:solidFill>
                  <a:srgbClr val="222222"/>
                </a:solidFill>
              </a:rPr>
              <a:t>ZOOM</a:t>
            </a:r>
            <a:r>
              <a:rPr lang="ja-JP" altLang="en-US" dirty="0">
                <a:solidFill>
                  <a:srgbClr val="222222"/>
                </a:solidFill>
              </a:rPr>
              <a:t>は〇時まで開けておりますので、</a:t>
            </a:r>
            <a:endParaRPr lang="en-US" altLang="ja-JP" dirty="0">
              <a:solidFill>
                <a:srgbClr val="222222"/>
              </a:solidFill>
            </a:endParaRPr>
          </a:p>
          <a:p>
            <a:pPr marL="0" lvl="0" indent="0" algn="l" rtl="0">
              <a:lnSpc>
                <a:spcPct val="100000"/>
              </a:lnSpc>
              <a:spcBef>
                <a:spcPts val="0"/>
              </a:spcBef>
              <a:spcAft>
                <a:spcPts val="0"/>
              </a:spcAft>
              <a:buSzPts val="1400"/>
              <a:buNone/>
            </a:pPr>
            <a:r>
              <a:rPr lang="ja-JP" altLang="en-US" dirty="0">
                <a:solidFill>
                  <a:srgbClr val="222222"/>
                </a:solidFill>
              </a:rPr>
              <a:t>ご質問等ございましたら</a:t>
            </a:r>
            <a:r>
              <a:rPr lang="en-US" altLang="ja-JP" dirty="0">
                <a:solidFill>
                  <a:srgbClr val="222222"/>
                </a:solidFill>
              </a:rPr>
              <a:t>Q</a:t>
            </a:r>
            <a:r>
              <a:rPr lang="ja-JP" altLang="en-US" dirty="0">
                <a:solidFill>
                  <a:srgbClr val="222222"/>
                </a:solidFill>
              </a:rPr>
              <a:t>＆</a:t>
            </a:r>
            <a:r>
              <a:rPr lang="en-US" altLang="ja-JP" dirty="0">
                <a:solidFill>
                  <a:srgbClr val="222222"/>
                </a:solidFill>
              </a:rPr>
              <a:t>A</a:t>
            </a:r>
            <a:r>
              <a:rPr lang="ja-JP" altLang="en-US" dirty="0">
                <a:solidFill>
                  <a:srgbClr val="222222"/>
                </a:solidFill>
              </a:rPr>
              <a:t>でお聞きください。</a:t>
            </a:r>
            <a:endParaRPr dirty="0">
              <a:solidFill>
                <a:srgbClr val="222222"/>
              </a:solidFill>
            </a:endParaRPr>
          </a:p>
          <a:p>
            <a:pPr marL="0" lvl="0" indent="0" algn="l" rtl="0">
              <a:lnSpc>
                <a:spcPct val="100000"/>
              </a:lnSpc>
              <a:spcBef>
                <a:spcPts val="0"/>
              </a:spcBef>
              <a:spcAft>
                <a:spcPts val="0"/>
              </a:spcAft>
              <a:buSzPts val="1400"/>
              <a:buNone/>
            </a:pPr>
            <a:endParaRPr dirty="0"/>
          </a:p>
        </p:txBody>
      </p:sp>
      <p:sp>
        <p:nvSpPr>
          <p:cNvPr id="283" name="Google Shape;283;p17:notes"/>
          <p:cNvSpPr txBox="1">
            <a:spLocks noGrp="1"/>
          </p:cNvSpPr>
          <p:nvPr>
            <p:ph type="sldNum" idx="12"/>
          </p:nvPr>
        </p:nvSpPr>
        <p:spPr>
          <a:xfrm>
            <a:off x="5630960" y="6466419"/>
            <a:ext cx="4306156" cy="339726"/>
          </a:xfrm>
          <a:prstGeom prst="rect">
            <a:avLst/>
          </a:prstGeom>
          <a:noFill/>
          <a:ln>
            <a:noFill/>
          </a:ln>
        </p:spPr>
        <p:txBody>
          <a:bodyPr spcFirstLastPara="1" wrap="square" lIns="91050" tIns="45525" rIns="91050" bIns="45525"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14</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2:notes"/>
          <p:cNvSpPr txBox="1">
            <a:spLocks noGrp="1"/>
          </p:cNvSpPr>
          <p:nvPr>
            <p:ph type="body" idx="1"/>
          </p:nvPr>
        </p:nvSpPr>
        <p:spPr>
          <a:xfrm>
            <a:off x="995271" y="3233211"/>
            <a:ext cx="7948798" cy="3063875"/>
          </a:xfrm>
          <a:prstGeom prst="rect">
            <a:avLst/>
          </a:prstGeom>
          <a:noFill/>
          <a:ln>
            <a:noFill/>
          </a:ln>
        </p:spPr>
        <p:txBody>
          <a:bodyPr spcFirstLastPara="1" wrap="square" lIns="91050" tIns="45525" rIns="91050" bIns="45525" anchor="t" anchorCtr="0">
            <a:noAutofit/>
          </a:bodyPr>
          <a:lstStyle/>
          <a:p>
            <a:pPr marL="0" lvl="0" indent="0" algn="l" rtl="0">
              <a:lnSpc>
                <a:spcPct val="100000"/>
              </a:lnSpc>
              <a:spcBef>
                <a:spcPts val="360"/>
              </a:spcBef>
              <a:spcAft>
                <a:spcPts val="0"/>
              </a:spcAft>
              <a:buSzPts val="1400"/>
              <a:buNone/>
            </a:pPr>
            <a:r>
              <a:rPr lang="ja-JP" dirty="0"/>
              <a:t>本日の内容としましては、こちらに記載の通りとなります。</a:t>
            </a:r>
            <a:endParaRPr dirty="0"/>
          </a:p>
          <a:p>
            <a:pPr marL="0" lvl="0" indent="0" algn="l" rtl="0">
              <a:lnSpc>
                <a:spcPct val="100000"/>
              </a:lnSpc>
              <a:spcBef>
                <a:spcPts val="360"/>
              </a:spcBef>
              <a:spcAft>
                <a:spcPts val="0"/>
              </a:spcAft>
              <a:buSzPts val="1400"/>
              <a:buNone/>
            </a:pPr>
            <a:r>
              <a:rPr lang="ja-JP" dirty="0"/>
              <a:t>まず最初に皆様にお使いいただきたい分析・施策機能になりますので、</a:t>
            </a:r>
            <a:endParaRPr dirty="0"/>
          </a:p>
          <a:p>
            <a:pPr marL="0" lvl="0" indent="0" algn="l" rtl="0">
              <a:lnSpc>
                <a:spcPct val="100000"/>
              </a:lnSpc>
              <a:spcBef>
                <a:spcPts val="360"/>
              </a:spcBef>
              <a:spcAft>
                <a:spcPts val="0"/>
              </a:spcAft>
              <a:buSzPts val="1400"/>
              <a:buNone/>
            </a:pPr>
            <a:r>
              <a:rPr lang="ja-JP" dirty="0"/>
              <a:t>講座終了後、ご自身でも操作していただけますと幸いです。</a:t>
            </a:r>
            <a:endParaRPr dirty="0"/>
          </a:p>
        </p:txBody>
      </p:sp>
      <p:sp>
        <p:nvSpPr>
          <p:cNvPr id="127" name="Google Shape;127;p2:notes"/>
          <p:cNvSpPr>
            <a:spLocks noGrp="1" noRot="1" noChangeAspect="1"/>
          </p:cNvSpPr>
          <p:nvPr>
            <p:ph type="sldImg" idx="2"/>
          </p:nvPr>
        </p:nvSpPr>
        <p:spPr>
          <a:xfrm>
            <a:off x="3267075" y="509588"/>
            <a:ext cx="3405188" cy="25542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5:notes"/>
          <p:cNvSpPr>
            <a:spLocks noGrp="1" noRot="1" noChangeAspect="1"/>
          </p:cNvSpPr>
          <p:nvPr>
            <p:ph type="sldImg" idx="2"/>
          </p:nvPr>
        </p:nvSpPr>
        <p:spPr>
          <a:xfrm>
            <a:off x="3267075" y="509588"/>
            <a:ext cx="3405188" cy="25542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34" name="Google Shape;134;p5:notes"/>
          <p:cNvSpPr txBox="1">
            <a:spLocks noGrp="1"/>
          </p:cNvSpPr>
          <p:nvPr>
            <p:ph type="body" idx="1"/>
          </p:nvPr>
        </p:nvSpPr>
        <p:spPr>
          <a:xfrm>
            <a:off x="995271" y="3233211"/>
            <a:ext cx="7948798" cy="3063875"/>
          </a:xfrm>
          <a:prstGeom prst="rect">
            <a:avLst/>
          </a:prstGeom>
          <a:noFill/>
          <a:ln>
            <a:noFill/>
          </a:ln>
        </p:spPr>
        <p:txBody>
          <a:bodyPr spcFirstLastPara="1" wrap="square" lIns="91050" tIns="45525" rIns="91050" bIns="45525" anchor="t" anchorCtr="0">
            <a:noAutofit/>
          </a:bodyPr>
          <a:lstStyle/>
          <a:p>
            <a:pPr marL="0" lvl="0" indent="0" algn="l" rtl="0">
              <a:lnSpc>
                <a:spcPct val="100000"/>
              </a:lnSpc>
              <a:spcBef>
                <a:spcPts val="0"/>
              </a:spcBef>
              <a:spcAft>
                <a:spcPts val="0"/>
              </a:spcAft>
              <a:buSzPts val="1400"/>
              <a:buNone/>
            </a:pPr>
            <a:r>
              <a:rPr lang="ja-JP" dirty="0">
                <a:latin typeface="Meiryo"/>
                <a:ea typeface="Meiryo"/>
                <a:cs typeface="Meiryo"/>
                <a:sym typeface="Meiryo"/>
              </a:rPr>
              <a:t>今回お話する各機能の操作方法は、うちでのこづちヘルプページからご確認いただくことも可能です。</a:t>
            </a:r>
            <a:endParaRPr lang="en-US" altLang="ja-JP" dirty="0">
              <a:latin typeface="Meiryo"/>
              <a:ea typeface="Meiryo"/>
              <a:cs typeface="Meiryo"/>
              <a:sym typeface="Meiryo"/>
            </a:endParaRPr>
          </a:p>
          <a:p>
            <a:pPr marL="0" lvl="0" indent="0" algn="l" rtl="0">
              <a:lnSpc>
                <a:spcPct val="100000"/>
              </a:lnSpc>
              <a:spcBef>
                <a:spcPts val="0"/>
              </a:spcBef>
              <a:spcAft>
                <a:spcPts val="0"/>
              </a:spcAft>
              <a:buSzPts val="1400"/>
              <a:buNone/>
            </a:pPr>
            <a:r>
              <a:rPr lang="ja-JP" altLang="en-US" dirty="0">
                <a:solidFill>
                  <a:srgbClr val="FF0000"/>
                </a:solidFill>
                <a:latin typeface="Meiryo"/>
                <a:ea typeface="Meiryo"/>
                <a:cs typeface="Meiryo"/>
                <a:sym typeface="Meiryo"/>
              </a:rPr>
              <a:t>うちでのこづちの新デザイン・もともとのデザインともに、画面右上の「？」マークを押していただくと、</a:t>
            </a:r>
            <a:endParaRPr lang="en-US" altLang="ja-JP" dirty="0">
              <a:solidFill>
                <a:srgbClr val="FF0000"/>
              </a:solidFill>
              <a:latin typeface="Meiryo"/>
              <a:ea typeface="Meiryo"/>
              <a:cs typeface="Meiryo"/>
              <a:sym typeface="Meiryo"/>
            </a:endParaRPr>
          </a:p>
          <a:p>
            <a:pPr marL="0" lvl="0" indent="0" algn="l" rtl="0">
              <a:lnSpc>
                <a:spcPct val="100000"/>
              </a:lnSpc>
              <a:spcBef>
                <a:spcPts val="0"/>
              </a:spcBef>
              <a:spcAft>
                <a:spcPts val="0"/>
              </a:spcAft>
              <a:buSzPts val="1400"/>
              <a:buNone/>
            </a:pPr>
            <a:r>
              <a:rPr lang="ja-JP" altLang="en-US" dirty="0">
                <a:solidFill>
                  <a:srgbClr val="FF0000"/>
                </a:solidFill>
                <a:latin typeface="Meiryo"/>
                <a:ea typeface="Meiryo"/>
                <a:cs typeface="Meiryo"/>
                <a:sym typeface="Meiryo"/>
              </a:rPr>
              <a:t>「うちでのこづちサポートサイト</a:t>
            </a:r>
            <a:r>
              <a:rPr lang="en-US" altLang="ja-JP" dirty="0">
                <a:solidFill>
                  <a:srgbClr val="FF0000"/>
                </a:solidFill>
                <a:latin typeface="Meiryo"/>
                <a:ea typeface="Meiryo"/>
                <a:cs typeface="Meiryo"/>
                <a:sym typeface="Meiryo"/>
              </a:rPr>
              <a:t>TOP</a:t>
            </a:r>
            <a:r>
              <a:rPr lang="ja-JP" altLang="en-US" dirty="0">
                <a:solidFill>
                  <a:srgbClr val="FF0000"/>
                </a:solidFill>
                <a:latin typeface="Meiryo"/>
                <a:ea typeface="Meiryo"/>
                <a:cs typeface="Meiryo"/>
                <a:sym typeface="Meiryo"/>
              </a:rPr>
              <a:t>」を表示されますので、</a:t>
            </a:r>
            <a:endParaRPr lang="en-US" altLang="ja-JP" dirty="0">
              <a:solidFill>
                <a:srgbClr val="FF0000"/>
              </a:solidFill>
              <a:latin typeface="Meiryo"/>
              <a:ea typeface="Meiryo"/>
              <a:cs typeface="Meiryo"/>
              <a:sym typeface="Meiryo"/>
            </a:endParaRPr>
          </a:p>
          <a:p>
            <a:pPr marL="0" lvl="0" indent="0" algn="l" rtl="0">
              <a:lnSpc>
                <a:spcPct val="100000"/>
              </a:lnSpc>
              <a:spcBef>
                <a:spcPts val="0"/>
              </a:spcBef>
              <a:spcAft>
                <a:spcPts val="0"/>
              </a:spcAft>
              <a:buSzPts val="1400"/>
              <a:buNone/>
            </a:pPr>
            <a:r>
              <a:rPr lang="ja-JP" altLang="en-US" dirty="0">
                <a:solidFill>
                  <a:srgbClr val="FF0000"/>
                </a:solidFill>
                <a:latin typeface="Meiryo"/>
                <a:ea typeface="Meiryo"/>
                <a:cs typeface="Meiryo"/>
                <a:sym typeface="Meiryo"/>
              </a:rPr>
              <a:t>こちらからご覧ください。</a:t>
            </a:r>
            <a:endParaRPr lang="en-US" altLang="ja-JP" dirty="0">
              <a:solidFill>
                <a:srgbClr val="FF0000"/>
              </a:solidFill>
              <a:latin typeface="Meiryo"/>
              <a:ea typeface="Meiryo"/>
              <a:cs typeface="Meiryo"/>
              <a:sym typeface="Meiryo"/>
            </a:endParaRPr>
          </a:p>
          <a:p>
            <a:pPr marL="0" lvl="0" indent="0" algn="l" rtl="0">
              <a:lnSpc>
                <a:spcPct val="100000"/>
              </a:lnSpc>
              <a:spcBef>
                <a:spcPts val="0"/>
              </a:spcBef>
              <a:spcAft>
                <a:spcPts val="0"/>
              </a:spcAft>
              <a:buSzPts val="1400"/>
              <a:buNone/>
            </a:pPr>
            <a:r>
              <a:rPr lang="ja-JP" altLang="en-US" dirty="0">
                <a:solidFill>
                  <a:srgbClr val="FF0000"/>
                </a:solidFill>
                <a:latin typeface="Meiryo"/>
                <a:ea typeface="Meiryo"/>
                <a:cs typeface="Meiryo"/>
                <a:sym typeface="Meiryo"/>
              </a:rPr>
              <a:t>うちでのこづち新デザインからご覧いただける、新しいサポートサイトでは。</a:t>
            </a:r>
            <a:endParaRPr lang="en-US" altLang="ja-JP" dirty="0">
              <a:solidFill>
                <a:srgbClr val="FF0000"/>
              </a:solidFill>
              <a:latin typeface="Meiryo"/>
              <a:ea typeface="Meiryo"/>
              <a:cs typeface="Meiryo"/>
              <a:sym typeface="Meiryo"/>
            </a:endParaRPr>
          </a:p>
          <a:p>
            <a:pPr marL="0" lvl="0" indent="0" algn="l" rtl="0">
              <a:lnSpc>
                <a:spcPct val="100000"/>
              </a:lnSpc>
              <a:spcBef>
                <a:spcPts val="0"/>
              </a:spcBef>
              <a:spcAft>
                <a:spcPts val="0"/>
              </a:spcAft>
              <a:buSzPts val="1400"/>
              <a:buNone/>
            </a:pPr>
            <a:r>
              <a:rPr lang="ja-JP" altLang="en-US" dirty="0">
                <a:solidFill>
                  <a:srgbClr val="FF0000"/>
                </a:solidFill>
                <a:latin typeface="Meiryo"/>
                <a:ea typeface="Meiryo"/>
                <a:cs typeface="Meiryo"/>
                <a:sym typeface="Meiryo"/>
              </a:rPr>
              <a:t>従来どおり各機能の語句説明の他、具体的な活用事例に沿った操作説明や、</a:t>
            </a:r>
            <a:endParaRPr lang="en-US" altLang="ja-JP" dirty="0">
              <a:solidFill>
                <a:srgbClr val="FF0000"/>
              </a:solidFill>
              <a:latin typeface="Meiryo"/>
              <a:ea typeface="Meiryo"/>
              <a:cs typeface="Meiryo"/>
              <a:sym typeface="Meiryo"/>
            </a:endParaRPr>
          </a:p>
          <a:p>
            <a:pPr marL="0" lvl="0" indent="0" algn="l" rtl="0">
              <a:lnSpc>
                <a:spcPct val="100000"/>
              </a:lnSpc>
              <a:spcBef>
                <a:spcPts val="0"/>
              </a:spcBef>
              <a:spcAft>
                <a:spcPts val="0"/>
              </a:spcAft>
              <a:buSzPts val="1400"/>
              <a:buNone/>
            </a:pPr>
            <a:r>
              <a:rPr lang="ja-JP" altLang="en-US" dirty="0">
                <a:solidFill>
                  <a:srgbClr val="FF0000"/>
                </a:solidFill>
                <a:latin typeface="Meiryo"/>
                <a:ea typeface="Meiryo"/>
                <a:cs typeface="Meiryo"/>
                <a:sym typeface="Meiryo"/>
              </a:rPr>
              <a:t>他社事例のご紹介など、日々記事が更新されております。</a:t>
            </a:r>
            <a:endParaRPr lang="en-US" altLang="ja-JP" dirty="0">
              <a:solidFill>
                <a:srgbClr val="FF0000"/>
              </a:solidFill>
              <a:latin typeface="Meiryo"/>
              <a:ea typeface="Meiryo"/>
              <a:cs typeface="Meiryo"/>
              <a:sym typeface="Meiryo"/>
            </a:endParaRPr>
          </a:p>
          <a:p>
            <a:pPr marL="0" lvl="0" indent="0" algn="l" rtl="0">
              <a:lnSpc>
                <a:spcPct val="100000"/>
              </a:lnSpc>
              <a:spcBef>
                <a:spcPts val="0"/>
              </a:spcBef>
              <a:spcAft>
                <a:spcPts val="0"/>
              </a:spcAft>
              <a:buSzPts val="1400"/>
              <a:buNone/>
            </a:pPr>
            <a:r>
              <a:rPr lang="ja-JP" altLang="en-US" dirty="0">
                <a:solidFill>
                  <a:srgbClr val="FF0000"/>
                </a:solidFill>
                <a:latin typeface="Meiryo"/>
                <a:ea typeface="Meiryo"/>
                <a:cs typeface="Meiryo"/>
                <a:sym typeface="Meiryo"/>
              </a:rPr>
              <a:t>ぜひご活用ください。</a:t>
            </a:r>
            <a:endParaRPr lang="en-US" altLang="ja-JP" dirty="0">
              <a:solidFill>
                <a:srgbClr val="FF0000"/>
              </a:solidFill>
              <a:latin typeface="Meiryo"/>
              <a:ea typeface="Meiryo"/>
              <a:cs typeface="Meiryo"/>
              <a:sym typeface="Meiryo"/>
            </a:endParaRPr>
          </a:p>
          <a:p>
            <a:pPr marL="0" lvl="0" indent="0" algn="l" rtl="0">
              <a:lnSpc>
                <a:spcPct val="100000"/>
              </a:lnSpc>
              <a:spcBef>
                <a:spcPts val="0"/>
              </a:spcBef>
              <a:spcAft>
                <a:spcPts val="0"/>
              </a:spcAft>
              <a:buSzPts val="1400"/>
              <a:buNone/>
            </a:pPr>
            <a:endParaRPr lang="en-US" altLang="ja-JP" dirty="0">
              <a:solidFill>
                <a:srgbClr val="FF0000"/>
              </a:solidFill>
              <a:latin typeface="Meiryo"/>
              <a:ea typeface="Meiryo"/>
              <a:cs typeface="Meiryo"/>
              <a:sym typeface="Meiryo"/>
            </a:endParaRPr>
          </a:p>
          <a:p>
            <a:pPr marL="0" lvl="0" indent="0" algn="l" rtl="0">
              <a:lnSpc>
                <a:spcPct val="100000"/>
              </a:lnSpc>
              <a:spcBef>
                <a:spcPts val="0"/>
              </a:spcBef>
              <a:spcAft>
                <a:spcPts val="0"/>
              </a:spcAft>
              <a:buSzPts val="1400"/>
              <a:buNone/>
            </a:pPr>
            <a:r>
              <a:rPr lang="ja-JP" altLang="en-US" dirty="0">
                <a:solidFill>
                  <a:srgbClr val="FF0000"/>
                </a:solidFill>
                <a:latin typeface="Meiryo"/>
                <a:ea typeface="Meiryo"/>
                <a:cs typeface="Meiryo"/>
                <a:sym typeface="Meiryo"/>
              </a:rPr>
              <a:t>また、うちでのこづち新デザインには、主要分析・施策機能に自動ガイドがついております。</a:t>
            </a:r>
            <a:endParaRPr lang="en-US" altLang="ja-JP" dirty="0">
              <a:solidFill>
                <a:srgbClr val="FF0000"/>
              </a:solidFill>
              <a:latin typeface="Meiryo"/>
              <a:ea typeface="Meiryo"/>
              <a:cs typeface="Meiryo"/>
              <a:sym typeface="Meiryo"/>
            </a:endParaRPr>
          </a:p>
          <a:p>
            <a:pPr marL="0" lvl="0" indent="0" algn="l" rtl="0">
              <a:lnSpc>
                <a:spcPct val="100000"/>
              </a:lnSpc>
              <a:spcBef>
                <a:spcPts val="0"/>
              </a:spcBef>
              <a:spcAft>
                <a:spcPts val="0"/>
              </a:spcAft>
              <a:buSzPts val="1400"/>
              <a:buNone/>
            </a:pPr>
            <a:r>
              <a:rPr lang="en-US" altLang="ja-JP" dirty="0">
                <a:solidFill>
                  <a:srgbClr val="FF0000"/>
                </a:solidFill>
                <a:latin typeface="Meiryo"/>
                <a:ea typeface="Meiryo"/>
                <a:cs typeface="Meiryo"/>
                <a:sym typeface="Meiryo"/>
              </a:rPr>
              <a:t>(</a:t>
            </a:r>
            <a:r>
              <a:rPr lang="ja-JP" altLang="en-US" dirty="0">
                <a:solidFill>
                  <a:srgbClr val="FF0000"/>
                </a:solidFill>
                <a:latin typeface="Meiryo"/>
                <a:ea typeface="Meiryo"/>
                <a:cs typeface="Meiryo"/>
                <a:sym typeface="Meiryo"/>
              </a:rPr>
              <a:t>実際にこづちの画面を見せて説明する）</a:t>
            </a:r>
            <a:endParaRPr lang="en-US" altLang="ja-JP" dirty="0">
              <a:solidFill>
                <a:srgbClr val="FF0000"/>
              </a:solidFill>
              <a:latin typeface="Meiryo"/>
              <a:ea typeface="Meiryo"/>
              <a:cs typeface="Meiryo"/>
              <a:sym typeface="Meiryo"/>
            </a:endParaRPr>
          </a:p>
          <a:p>
            <a:pPr marL="0" lvl="0" indent="0" algn="l" rtl="0">
              <a:lnSpc>
                <a:spcPct val="100000"/>
              </a:lnSpc>
              <a:spcBef>
                <a:spcPts val="0"/>
              </a:spcBef>
              <a:spcAft>
                <a:spcPts val="0"/>
              </a:spcAft>
              <a:buSzPts val="1400"/>
              <a:buNone/>
            </a:pPr>
            <a:r>
              <a:rPr lang="ja-JP" altLang="en-US" dirty="0">
                <a:solidFill>
                  <a:srgbClr val="FF0000"/>
                </a:solidFill>
                <a:latin typeface="Meiryo"/>
                <a:ea typeface="Meiryo"/>
                <a:cs typeface="Meiryo"/>
                <a:sym typeface="Meiryo"/>
              </a:rPr>
              <a:t>自動ガイドは二か所からご覧いただくことができます。</a:t>
            </a:r>
            <a:endParaRPr lang="en-US" altLang="ja-JP" dirty="0">
              <a:solidFill>
                <a:srgbClr val="FF0000"/>
              </a:solidFill>
              <a:latin typeface="Meiryo"/>
              <a:ea typeface="Meiryo"/>
              <a:cs typeface="Meiryo"/>
              <a:sym typeface="Meiryo"/>
            </a:endParaRPr>
          </a:p>
          <a:p>
            <a:pPr marL="0" lvl="0" indent="0" algn="l" rtl="0">
              <a:lnSpc>
                <a:spcPct val="100000"/>
              </a:lnSpc>
              <a:spcBef>
                <a:spcPts val="0"/>
              </a:spcBef>
              <a:spcAft>
                <a:spcPts val="0"/>
              </a:spcAft>
              <a:buSzPts val="1400"/>
              <a:buNone/>
            </a:pPr>
            <a:r>
              <a:rPr lang="en-US" altLang="ja-JP" dirty="0">
                <a:solidFill>
                  <a:srgbClr val="FF0000"/>
                </a:solidFill>
                <a:latin typeface="Meiryo"/>
                <a:ea typeface="Meiryo"/>
                <a:cs typeface="Meiryo"/>
                <a:sym typeface="Meiryo"/>
              </a:rPr>
              <a:t>1</a:t>
            </a:r>
            <a:r>
              <a:rPr lang="ja-JP" altLang="en-US" dirty="0">
                <a:solidFill>
                  <a:srgbClr val="FF0000"/>
                </a:solidFill>
                <a:latin typeface="Meiryo"/>
                <a:ea typeface="Meiryo"/>
                <a:cs typeface="Meiryo"/>
                <a:sym typeface="Meiryo"/>
              </a:rPr>
              <a:t>つは、画面右下の青い丸をクリックしていただくと、メニューが表示されます。</a:t>
            </a:r>
            <a:endParaRPr lang="en-US" altLang="ja-JP" dirty="0">
              <a:solidFill>
                <a:srgbClr val="FF0000"/>
              </a:solidFill>
              <a:latin typeface="Meiryo"/>
              <a:ea typeface="Meiryo"/>
              <a:cs typeface="Meiryo"/>
              <a:sym typeface="Meiryo"/>
            </a:endParaRPr>
          </a:p>
          <a:p>
            <a:pPr marL="0" lvl="0" indent="0" algn="l" rtl="0">
              <a:lnSpc>
                <a:spcPct val="100000"/>
              </a:lnSpc>
              <a:spcBef>
                <a:spcPts val="0"/>
              </a:spcBef>
              <a:spcAft>
                <a:spcPts val="0"/>
              </a:spcAft>
              <a:buSzPts val="1400"/>
              <a:buNone/>
            </a:pPr>
            <a:r>
              <a:rPr lang="ja-JP" altLang="en-US" dirty="0">
                <a:solidFill>
                  <a:srgbClr val="FF0000"/>
                </a:solidFill>
                <a:latin typeface="Meiryo"/>
                <a:ea typeface="Meiryo"/>
                <a:cs typeface="Meiryo"/>
                <a:sym typeface="Meiryo"/>
              </a:rPr>
              <a:t>こちらから再生したいガイドを選んでいただくと、ガイドが始まります。</a:t>
            </a:r>
            <a:endParaRPr lang="en-US" altLang="ja-JP" dirty="0">
              <a:solidFill>
                <a:srgbClr val="FF0000"/>
              </a:solidFill>
              <a:latin typeface="Meiryo"/>
              <a:ea typeface="Meiryo"/>
              <a:cs typeface="Meiryo"/>
              <a:sym typeface="Meiryo"/>
            </a:endParaRPr>
          </a:p>
          <a:p>
            <a:pPr marL="0" lvl="0" indent="0" algn="l" rtl="0">
              <a:lnSpc>
                <a:spcPct val="100000"/>
              </a:lnSpc>
              <a:spcBef>
                <a:spcPts val="0"/>
              </a:spcBef>
              <a:spcAft>
                <a:spcPts val="0"/>
              </a:spcAft>
              <a:buSzPts val="1400"/>
              <a:buNone/>
            </a:pPr>
            <a:r>
              <a:rPr lang="ja-JP" altLang="en-US" dirty="0">
                <a:solidFill>
                  <a:srgbClr val="FF0000"/>
                </a:solidFill>
                <a:latin typeface="Meiryo"/>
                <a:ea typeface="Meiryo"/>
                <a:cs typeface="Meiryo"/>
                <a:sym typeface="Meiryo"/>
              </a:rPr>
              <a:t>もう</a:t>
            </a:r>
            <a:r>
              <a:rPr lang="en-US" altLang="ja-JP" dirty="0">
                <a:solidFill>
                  <a:srgbClr val="FF0000"/>
                </a:solidFill>
                <a:latin typeface="Meiryo"/>
                <a:ea typeface="Meiryo"/>
                <a:cs typeface="Meiryo"/>
                <a:sym typeface="Meiryo"/>
              </a:rPr>
              <a:t>1</a:t>
            </a:r>
            <a:r>
              <a:rPr lang="ja-JP" altLang="en-US" dirty="0">
                <a:solidFill>
                  <a:srgbClr val="FF0000"/>
                </a:solidFill>
                <a:latin typeface="Meiryo"/>
                <a:ea typeface="Meiryo"/>
                <a:cs typeface="Meiryo"/>
                <a:sym typeface="Meiryo"/>
              </a:rPr>
              <a:t>つは、各分析・施策機能ページのタイトル横の「かんたん操作ガイド」をクリックすると、</a:t>
            </a:r>
            <a:endParaRPr lang="en-US" altLang="ja-JP" dirty="0">
              <a:solidFill>
                <a:srgbClr val="FF0000"/>
              </a:solidFill>
              <a:latin typeface="Meiryo"/>
              <a:ea typeface="Meiryo"/>
              <a:cs typeface="Meiryo"/>
              <a:sym typeface="Meiryo"/>
            </a:endParaRPr>
          </a:p>
          <a:p>
            <a:pPr marL="0" lvl="0" indent="0" algn="l" rtl="0">
              <a:lnSpc>
                <a:spcPct val="100000"/>
              </a:lnSpc>
              <a:spcBef>
                <a:spcPts val="0"/>
              </a:spcBef>
              <a:spcAft>
                <a:spcPts val="0"/>
              </a:spcAft>
              <a:buSzPts val="1400"/>
              <a:buNone/>
            </a:pPr>
            <a:r>
              <a:rPr lang="ja-JP" altLang="en-US" dirty="0">
                <a:solidFill>
                  <a:srgbClr val="FF0000"/>
                </a:solidFill>
                <a:latin typeface="Meiryo"/>
                <a:ea typeface="Meiryo"/>
                <a:cs typeface="Meiryo"/>
                <a:sym typeface="Meiryo"/>
              </a:rPr>
              <a:t>ガイドが始まります。</a:t>
            </a:r>
            <a:endParaRPr lang="en-US" altLang="ja-JP" dirty="0">
              <a:solidFill>
                <a:srgbClr val="FF0000"/>
              </a:solidFill>
              <a:latin typeface="Meiryo"/>
              <a:ea typeface="Meiryo"/>
              <a:cs typeface="Meiryo"/>
              <a:sym typeface="Meiryo"/>
            </a:endParaRPr>
          </a:p>
          <a:p>
            <a:pPr marL="0" lvl="0" indent="0" algn="l" rtl="0">
              <a:lnSpc>
                <a:spcPct val="100000"/>
              </a:lnSpc>
              <a:spcBef>
                <a:spcPts val="0"/>
              </a:spcBef>
              <a:spcAft>
                <a:spcPts val="0"/>
              </a:spcAft>
              <a:buSzPts val="1400"/>
              <a:buNone/>
            </a:pPr>
            <a:endParaRPr dirty="0">
              <a:solidFill>
                <a:srgbClr val="FF0000"/>
              </a:solidFill>
              <a:latin typeface="Meiryo"/>
              <a:ea typeface="Meiryo"/>
              <a:cs typeface="Meiryo"/>
              <a:sym typeface="Meiryo"/>
            </a:endParaRPr>
          </a:p>
          <a:p>
            <a:pPr marL="0" lvl="0" indent="0" algn="l" rtl="0">
              <a:lnSpc>
                <a:spcPct val="100000"/>
              </a:lnSpc>
              <a:spcBef>
                <a:spcPts val="360"/>
              </a:spcBef>
              <a:spcAft>
                <a:spcPts val="0"/>
              </a:spcAft>
              <a:buSzPts val="1400"/>
              <a:buNone/>
            </a:pPr>
            <a:endParaRPr lang="en-US" altLang="ja-JP" dirty="0">
              <a:solidFill>
                <a:srgbClr val="FF0000"/>
              </a:solidFill>
              <a:latin typeface="Meiryo"/>
              <a:ea typeface="Meiryo"/>
              <a:cs typeface="Meiryo"/>
              <a:sym typeface="Meiryo"/>
            </a:endParaRPr>
          </a:p>
          <a:p>
            <a:pPr marL="0" lvl="0" indent="0" algn="l" rtl="0">
              <a:lnSpc>
                <a:spcPct val="100000"/>
              </a:lnSpc>
              <a:spcBef>
                <a:spcPts val="360"/>
              </a:spcBef>
              <a:spcAft>
                <a:spcPts val="0"/>
              </a:spcAft>
              <a:buSzPts val="1400"/>
              <a:buNone/>
            </a:pPr>
            <a:r>
              <a:rPr lang="ja-JP" altLang="en-US" dirty="0">
                <a:solidFill>
                  <a:srgbClr val="FF0000"/>
                </a:solidFill>
                <a:latin typeface="Meiryo"/>
                <a:ea typeface="Meiryo"/>
                <a:cs typeface="Meiryo"/>
                <a:sym typeface="Meiryo"/>
              </a:rPr>
              <a:t>本日の講座では、各分析機能のご説明のあと、</a:t>
            </a:r>
            <a:r>
              <a:rPr lang="ja-JP" dirty="0">
                <a:solidFill>
                  <a:srgbClr val="FF0000"/>
                </a:solidFill>
                <a:latin typeface="Meiryo"/>
                <a:ea typeface="Meiryo"/>
                <a:cs typeface="Meiryo"/>
                <a:sym typeface="Meiryo"/>
              </a:rPr>
              <a:t>実際に操作していただく時間も用意しておりますので、</a:t>
            </a:r>
            <a:endParaRPr dirty="0">
              <a:solidFill>
                <a:srgbClr val="FF0000"/>
              </a:solidFill>
              <a:latin typeface="Meiryo"/>
              <a:ea typeface="Meiryo"/>
              <a:cs typeface="Meiryo"/>
              <a:sym typeface="Meiryo"/>
            </a:endParaRPr>
          </a:p>
          <a:p>
            <a:pPr marL="0" lvl="0" indent="0" algn="l" rtl="0">
              <a:lnSpc>
                <a:spcPct val="100000"/>
              </a:lnSpc>
              <a:spcBef>
                <a:spcPts val="360"/>
              </a:spcBef>
              <a:spcAft>
                <a:spcPts val="0"/>
              </a:spcAft>
              <a:buSzPts val="1400"/>
              <a:buNone/>
            </a:pPr>
            <a:r>
              <a:rPr lang="ja-JP" dirty="0">
                <a:solidFill>
                  <a:srgbClr val="FF0000"/>
                </a:solidFill>
                <a:latin typeface="Meiryo"/>
                <a:ea typeface="Meiryo"/>
                <a:cs typeface="Meiryo"/>
                <a:sym typeface="Meiryo"/>
              </a:rPr>
              <a:t>可能な方はご自身のアカウントで実際に操作していただけますと幸いです。</a:t>
            </a:r>
            <a:endParaRPr dirty="0">
              <a:solidFill>
                <a:srgbClr val="FF0000"/>
              </a:solidFill>
              <a:latin typeface="Meiryo"/>
              <a:ea typeface="Meiryo"/>
              <a:cs typeface="Meiryo"/>
              <a:sym typeface="Meiryo"/>
            </a:endParaRPr>
          </a:p>
        </p:txBody>
      </p:sp>
      <p:sp>
        <p:nvSpPr>
          <p:cNvPr id="135" name="Google Shape;135;p5:notes"/>
          <p:cNvSpPr txBox="1">
            <a:spLocks noGrp="1"/>
          </p:cNvSpPr>
          <p:nvPr>
            <p:ph type="sldNum" idx="12"/>
          </p:nvPr>
        </p:nvSpPr>
        <p:spPr>
          <a:xfrm>
            <a:off x="5630960" y="6466419"/>
            <a:ext cx="4306156" cy="339726"/>
          </a:xfrm>
          <a:prstGeom prst="rect">
            <a:avLst/>
          </a:prstGeom>
          <a:noFill/>
          <a:ln>
            <a:noFill/>
          </a:ln>
        </p:spPr>
        <p:txBody>
          <a:bodyPr spcFirstLastPara="1" wrap="square" lIns="91050" tIns="45525" rIns="91050" bIns="45525"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6:notes"/>
          <p:cNvSpPr>
            <a:spLocks noGrp="1" noRot="1" noChangeAspect="1"/>
          </p:cNvSpPr>
          <p:nvPr>
            <p:ph type="sldImg" idx="2"/>
          </p:nvPr>
        </p:nvSpPr>
        <p:spPr>
          <a:xfrm>
            <a:off x="3267075" y="509588"/>
            <a:ext cx="3405188" cy="25542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60" name="Google Shape;160;p6:notes"/>
          <p:cNvSpPr txBox="1">
            <a:spLocks noGrp="1"/>
          </p:cNvSpPr>
          <p:nvPr>
            <p:ph type="body" idx="1"/>
          </p:nvPr>
        </p:nvSpPr>
        <p:spPr>
          <a:xfrm>
            <a:off x="995271" y="3233211"/>
            <a:ext cx="7948798" cy="3063875"/>
          </a:xfrm>
          <a:prstGeom prst="rect">
            <a:avLst/>
          </a:prstGeom>
          <a:noFill/>
          <a:ln>
            <a:noFill/>
          </a:ln>
        </p:spPr>
        <p:txBody>
          <a:bodyPr spcFirstLastPara="1" wrap="square" lIns="91050" tIns="45525" rIns="91050" bIns="45525" anchor="t" anchorCtr="0">
            <a:noAutofit/>
          </a:bodyPr>
          <a:lstStyle/>
          <a:p>
            <a:pPr marL="0" lvl="0" indent="0" algn="l" rtl="0">
              <a:lnSpc>
                <a:spcPct val="100000"/>
              </a:lnSpc>
              <a:spcBef>
                <a:spcPts val="0"/>
              </a:spcBef>
              <a:spcAft>
                <a:spcPts val="0"/>
              </a:spcAft>
              <a:buSzPts val="1400"/>
              <a:buNone/>
            </a:pPr>
            <a:endParaRPr>
              <a:latin typeface="Meiryo"/>
              <a:ea typeface="Meiryo"/>
              <a:cs typeface="Meiryo"/>
              <a:sym typeface="Meiryo"/>
            </a:endParaRPr>
          </a:p>
        </p:txBody>
      </p:sp>
      <p:sp>
        <p:nvSpPr>
          <p:cNvPr id="161" name="Google Shape;161;p6:notes"/>
          <p:cNvSpPr txBox="1">
            <a:spLocks noGrp="1"/>
          </p:cNvSpPr>
          <p:nvPr>
            <p:ph type="sldNum" idx="12"/>
          </p:nvPr>
        </p:nvSpPr>
        <p:spPr>
          <a:xfrm>
            <a:off x="5630960" y="6466419"/>
            <a:ext cx="4306156" cy="339726"/>
          </a:xfrm>
          <a:prstGeom prst="rect">
            <a:avLst/>
          </a:prstGeom>
          <a:noFill/>
          <a:ln>
            <a:noFill/>
          </a:ln>
        </p:spPr>
        <p:txBody>
          <a:bodyPr spcFirstLastPara="1" wrap="square" lIns="91050" tIns="45525" rIns="91050" bIns="45525"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7:notes"/>
          <p:cNvSpPr>
            <a:spLocks noGrp="1" noRot="1" noChangeAspect="1"/>
          </p:cNvSpPr>
          <p:nvPr>
            <p:ph type="sldImg" idx="2"/>
          </p:nvPr>
        </p:nvSpPr>
        <p:spPr>
          <a:xfrm>
            <a:off x="3267075" y="509588"/>
            <a:ext cx="3405188" cy="25542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1" name="Google Shape;171;p7:notes"/>
          <p:cNvSpPr txBox="1">
            <a:spLocks noGrp="1"/>
          </p:cNvSpPr>
          <p:nvPr>
            <p:ph type="body" idx="1"/>
          </p:nvPr>
        </p:nvSpPr>
        <p:spPr>
          <a:xfrm>
            <a:off x="457200" y="3453214"/>
            <a:ext cx="4871838" cy="3063875"/>
          </a:xfrm>
          <a:prstGeom prst="rect">
            <a:avLst/>
          </a:prstGeom>
          <a:noFill/>
          <a:ln>
            <a:noFill/>
          </a:ln>
        </p:spPr>
        <p:txBody>
          <a:bodyPr spcFirstLastPara="1" wrap="square" lIns="91050" tIns="45525" rIns="91050" bIns="45525" anchor="t" anchorCtr="0">
            <a:noAutofit/>
          </a:bodyPr>
          <a:lstStyle/>
          <a:p>
            <a:pPr marL="457200" lvl="0" indent="-228600" algn="l" rtl="0">
              <a:lnSpc>
                <a:spcPct val="100000"/>
              </a:lnSpc>
              <a:spcBef>
                <a:spcPts val="0"/>
              </a:spcBef>
              <a:spcAft>
                <a:spcPts val="0"/>
              </a:spcAft>
              <a:buSzPts val="1400"/>
              <a:buNone/>
            </a:pPr>
            <a:r>
              <a:rPr lang="ja-JP" sz="1800" b="0" i="0" u="none" strike="noStrike">
                <a:solidFill>
                  <a:srgbClr val="000000"/>
                </a:solidFill>
                <a:latin typeface="Arial"/>
                <a:ea typeface="Arial"/>
                <a:cs typeface="Arial"/>
                <a:sym typeface="Arial"/>
              </a:rPr>
              <a:t>フロー離脱率分析</a:t>
            </a:r>
            <a:endParaRPr sz="1200" b="0" i="0" u="none" strike="noStrike">
              <a:solidFill>
                <a:schemeClr val="dk1"/>
              </a:solidFill>
              <a:latin typeface="Arial"/>
              <a:ea typeface="Arial"/>
              <a:cs typeface="Arial"/>
              <a:sym typeface="Arial"/>
            </a:endParaRPr>
          </a:p>
          <a:p>
            <a:pPr marL="457200" lvl="0" indent="-228600" algn="l" rtl="0">
              <a:lnSpc>
                <a:spcPct val="100000"/>
              </a:lnSpc>
              <a:spcBef>
                <a:spcPts val="0"/>
              </a:spcBef>
              <a:spcAft>
                <a:spcPts val="0"/>
              </a:spcAft>
              <a:buSzPts val="1400"/>
              <a:buNone/>
            </a:pPr>
            <a:endParaRPr sz="1200" b="0" i="0" u="none" strike="noStrike">
              <a:solidFill>
                <a:schemeClr val="dk1"/>
              </a:solidFill>
              <a:latin typeface="Arial"/>
              <a:ea typeface="Arial"/>
              <a:cs typeface="Arial"/>
              <a:sym typeface="Arial"/>
            </a:endParaRPr>
          </a:p>
          <a:p>
            <a:pPr marL="457200" lvl="0" indent="-228600" algn="l" rtl="0">
              <a:lnSpc>
                <a:spcPct val="100000"/>
              </a:lnSpc>
              <a:spcBef>
                <a:spcPts val="0"/>
              </a:spcBef>
              <a:spcAft>
                <a:spcPts val="0"/>
              </a:spcAft>
              <a:buSzPts val="1400"/>
              <a:buNone/>
            </a:pPr>
            <a:r>
              <a:rPr lang="ja-JP" sz="1800" b="0" i="0" u="none" strike="noStrike">
                <a:solidFill>
                  <a:srgbClr val="000000"/>
                </a:solidFill>
                <a:latin typeface="Arial"/>
                <a:ea typeface="Arial"/>
                <a:cs typeface="Arial"/>
                <a:sym typeface="Arial"/>
              </a:rPr>
              <a:t>（資料説明）</a:t>
            </a:r>
            <a:endParaRPr b="0"/>
          </a:p>
          <a:p>
            <a:pPr marL="457200" lvl="0" indent="-228600" algn="l" rtl="0">
              <a:lnSpc>
                <a:spcPct val="100000"/>
              </a:lnSpc>
              <a:spcBef>
                <a:spcPts val="0"/>
              </a:spcBef>
              <a:spcAft>
                <a:spcPts val="0"/>
              </a:spcAft>
              <a:buSzPts val="1400"/>
              <a:buNone/>
            </a:pPr>
            <a:r>
              <a:rPr lang="ja-JP" sz="1800" b="0" i="0" u="none" strike="noStrike">
                <a:solidFill>
                  <a:srgbClr val="000000"/>
                </a:solidFill>
                <a:latin typeface="Arial"/>
                <a:ea typeface="Arial"/>
                <a:cs typeface="Arial"/>
                <a:sym typeface="Arial"/>
              </a:rPr>
              <a:t>フロー離脱率分析では、単品購入から2回目購入の転換率や、定期回数ごとの継続率・離脱率をフロー図でわかりやすく見ることができます。</a:t>
            </a:r>
            <a:endParaRPr b="0"/>
          </a:p>
          <a:p>
            <a:pPr marL="457200" lvl="0" indent="-228600" algn="l" rtl="0">
              <a:lnSpc>
                <a:spcPct val="100000"/>
              </a:lnSpc>
              <a:spcBef>
                <a:spcPts val="0"/>
              </a:spcBef>
              <a:spcAft>
                <a:spcPts val="0"/>
              </a:spcAft>
              <a:buSzPts val="1400"/>
              <a:buNone/>
            </a:pPr>
            <a:r>
              <a:rPr lang="ja-JP" sz="1800" b="0" i="0" u="none" strike="noStrike">
                <a:solidFill>
                  <a:srgbClr val="000000"/>
                </a:solidFill>
                <a:latin typeface="Arial"/>
                <a:ea typeface="Arial"/>
                <a:cs typeface="Arial"/>
                <a:sym typeface="Arial"/>
              </a:rPr>
              <a:t>例えばサンプル購入から単品、単品購入から定期への引上げ状況などを見ていただく分析です。</a:t>
            </a:r>
            <a:endParaRPr b="0"/>
          </a:p>
          <a:p>
            <a:pPr marL="457200" lvl="0" indent="-228600" algn="l" rtl="0">
              <a:lnSpc>
                <a:spcPct val="100000"/>
              </a:lnSpc>
              <a:spcBef>
                <a:spcPts val="0"/>
              </a:spcBef>
              <a:spcAft>
                <a:spcPts val="0"/>
              </a:spcAft>
              <a:buSzPts val="1400"/>
              <a:buNone/>
            </a:pPr>
            <a:r>
              <a:rPr lang="ja-JP" sz="1800" b="0" i="0" u="none" strike="noStrike">
                <a:solidFill>
                  <a:srgbClr val="000000"/>
                </a:solidFill>
                <a:latin typeface="Arial"/>
                <a:ea typeface="Arial"/>
                <a:cs typeface="Arial"/>
                <a:sym typeface="Arial"/>
              </a:rPr>
              <a:t>離脱の多いボトルネックを把握して施策を打つべきポイントを確認していただければと思います。</a:t>
            </a:r>
            <a:endParaRPr b="0"/>
          </a:p>
          <a:p>
            <a:pPr marL="457200" lvl="0" indent="-228600" algn="l" rtl="0">
              <a:lnSpc>
                <a:spcPct val="100000"/>
              </a:lnSpc>
              <a:spcBef>
                <a:spcPts val="0"/>
              </a:spcBef>
              <a:spcAft>
                <a:spcPts val="0"/>
              </a:spcAft>
              <a:buSzPts val="1400"/>
              <a:buNone/>
            </a:pPr>
            <a:endParaRPr sz="1800" b="0" i="0" u="none" strike="noStrike">
              <a:solidFill>
                <a:srgbClr val="000000"/>
              </a:solidFill>
              <a:latin typeface="Arial"/>
              <a:ea typeface="Arial"/>
              <a:cs typeface="Arial"/>
              <a:sym typeface="Arial"/>
            </a:endParaRPr>
          </a:p>
          <a:p>
            <a:pPr marL="457200" lvl="0" indent="-228600" algn="l" rtl="0">
              <a:lnSpc>
                <a:spcPct val="100000"/>
              </a:lnSpc>
              <a:spcBef>
                <a:spcPts val="0"/>
              </a:spcBef>
              <a:spcAft>
                <a:spcPts val="0"/>
              </a:spcAft>
              <a:buSzPts val="1400"/>
              <a:buNone/>
            </a:pPr>
            <a:r>
              <a:rPr lang="ja-JP" sz="1800" b="0" i="0" u="none" strike="noStrike">
                <a:solidFill>
                  <a:srgbClr val="000000"/>
                </a:solidFill>
                <a:latin typeface="Arial"/>
                <a:ea typeface="Arial"/>
                <a:cs typeface="Arial"/>
                <a:sym typeface="Arial"/>
              </a:rPr>
              <a:t>（操作画面に移動）</a:t>
            </a:r>
            <a:endParaRPr b="0"/>
          </a:p>
          <a:p>
            <a:pPr marL="457200" lvl="0" indent="-228600" algn="l" rtl="0">
              <a:lnSpc>
                <a:spcPct val="100000"/>
              </a:lnSpc>
              <a:spcBef>
                <a:spcPts val="0"/>
              </a:spcBef>
              <a:spcAft>
                <a:spcPts val="0"/>
              </a:spcAft>
              <a:buSzPts val="1400"/>
              <a:buNone/>
            </a:pPr>
            <a:r>
              <a:rPr lang="ja-JP" sz="1800" b="0" i="0" u="none" strike="noStrike">
                <a:solidFill>
                  <a:srgbClr val="000000"/>
                </a:solidFill>
                <a:latin typeface="Arial"/>
                <a:ea typeface="Arial"/>
                <a:cs typeface="Arial"/>
                <a:sym typeface="Arial"/>
              </a:rPr>
              <a:t>トップメニュー「顧客分析」からサイドメニューの「購入継続・離脱率分析」の中にフロー離脱率分析がございます。</a:t>
            </a:r>
            <a:endParaRPr b="0"/>
          </a:p>
          <a:p>
            <a:pPr marL="457200" lvl="0" indent="-228600" algn="l" rtl="0">
              <a:lnSpc>
                <a:spcPct val="100000"/>
              </a:lnSpc>
              <a:spcBef>
                <a:spcPts val="0"/>
              </a:spcBef>
              <a:spcAft>
                <a:spcPts val="0"/>
              </a:spcAft>
              <a:buSzPts val="1400"/>
              <a:buNone/>
            </a:pPr>
            <a:r>
              <a:rPr lang="ja-JP" sz="1800" b="0" i="0" u="none" strike="noStrike">
                <a:solidFill>
                  <a:srgbClr val="000000"/>
                </a:solidFill>
                <a:latin typeface="Arial"/>
                <a:ea typeface="Arial"/>
                <a:cs typeface="Arial"/>
                <a:sym typeface="Arial"/>
              </a:rPr>
              <a:t>一度「計測期間」を基準日として分析を行います。</a:t>
            </a:r>
            <a:endParaRPr sz="1800" b="0" i="0" u="none" strike="noStrike">
              <a:solidFill>
                <a:srgbClr val="000000"/>
              </a:solidFill>
              <a:latin typeface="Arial"/>
              <a:ea typeface="Arial"/>
              <a:cs typeface="Arial"/>
              <a:sym typeface="Arial"/>
            </a:endParaRPr>
          </a:p>
          <a:p>
            <a:pPr marL="457200" lvl="0" indent="-228600" algn="l" rtl="0">
              <a:lnSpc>
                <a:spcPct val="100000"/>
              </a:lnSpc>
              <a:spcBef>
                <a:spcPts val="0"/>
              </a:spcBef>
              <a:spcAft>
                <a:spcPts val="0"/>
              </a:spcAft>
              <a:buSzPts val="1400"/>
              <a:buNone/>
            </a:pPr>
            <a:endParaRPr sz="1800" b="0" i="0" u="none" strike="noStrike">
              <a:solidFill>
                <a:srgbClr val="000000"/>
              </a:solidFill>
              <a:latin typeface="Arial"/>
              <a:ea typeface="Arial"/>
              <a:cs typeface="Arial"/>
              <a:sym typeface="Arial"/>
            </a:endParaRPr>
          </a:p>
          <a:p>
            <a:pPr marL="457200" lvl="0" indent="-228600" algn="l" rtl="0">
              <a:lnSpc>
                <a:spcPct val="100000"/>
              </a:lnSpc>
              <a:spcBef>
                <a:spcPts val="0"/>
              </a:spcBef>
              <a:spcAft>
                <a:spcPts val="0"/>
              </a:spcAft>
              <a:buSzPts val="1400"/>
              <a:buNone/>
            </a:pPr>
            <a:r>
              <a:rPr lang="ja-JP" sz="1800" b="0" i="0" u="none" strike="noStrike">
                <a:solidFill>
                  <a:srgbClr val="000000"/>
                </a:solidFill>
                <a:latin typeface="Arial"/>
                <a:ea typeface="Arial"/>
                <a:cs typeface="Arial"/>
                <a:sym typeface="Arial"/>
              </a:rPr>
              <a:t>分析結果では2つのフロー図が抽出されます。</a:t>
            </a:r>
            <a:endParaRPr sz="1800" b="0" i="0" u="none" strike="noStrike">
              <a:solidFill>
                <a:srgbClr val="000000"/>
              </a:solidFill>
              <a:latin typeface="Arial"/>
              <a:ea typeface="Arial"/>
              <a:cs typeface="Arial"/>
              <a:sym typeface="Arial"/>
            </a:endParaRPr>
          </a:p>
          <a:p>
            <a:pPr marL="457200" lvl="0" indent="-228600" algn="l" rtl="0">
              <a:lnSpc>
                <a:spcPct val="100000"/>
              </a:lnSpc>
              <a:spcBef>
                <a:spcPts val="0"/>
              </a:spcBef>
              <a:spcAft>
                <a:spcPts val="0"/>
              </a:spcAft>
              <a:buSzPts val="1400"/>
              <a:buNone/>
            </a:pPr>
            <a:r>
              <a:rPr lang="ja-JP" sz="1800" b="0" i="0" u="none" strike="noStrike">
                <a:solidFill>
                  <a:srgbClr val="000000"/>
                </a:solidFill>
                <a:latin typeface="Arial"/>
                <a:ea typeface="Arial"/>
                <a:cs typeface="Arial"/>
                <a:sym typeface="Arial"/>
              </a:rPr>
              <a:t>まずは、下の購入フローから始まるフロー図から説明いたします。</a:t>
            </a:r>
            <a:endParaRPr sz="1800" b="0" i="0" u="none" strike="noStrike">
              <a:solidFill>
                <a:srgbClr val="000000"/>
              </a:solidFill>
              <a:latin typeface="Arial"/>
              <a:ea typeface="Arial"/>
              <a:cs typeface="Arial"/>
              <a:sym typeface="Arial"/>
            </a:endParaRPr>
          </a:p>
          <a:p>
            <a:pPr marL="457200" lvl="0" indent="-228600" algn="l" rtl="0">
              <a:lnSpc>
                <a:spcPct val="100000"/>
              </a:lnSpc>
              <a:spcBef>
                <a:spcPts val="0"/>
              </a:spcBef>
              <a:spcAft>
                <a:spcPts val="0"/>
              </a:spcAft>
              <a:buSzPts val="1400"/>
              <a:buNone/>
            </a:pPr>
            <a:r>
              <a:rPr lang="ja-JP" sz="1800" b="0" i="0" u="none" strike="noStrike">
                <a:solidFill>
                  <a:srgbClr val="000000"/>
                </a:solidFill>
                <a:latin typeface="Arial"/>
                <a:ea typeface="Arial"/>
                <a:cs typeface="Arial"/>
                <a:sym typeface="Arial"/>
              </a:rPr>
              <a:t>（各ボックスの意味を説明）</a:t>
            </a:r>
            <a:endParaRPr sz="1800" b="0" i="0" u="none" strike="noStrike">
              <a:solidFill>
                <a:srgbClr val="000000"/>
              </a:solidFill>
              <a:latin typeface="Arial"/>
              <a:ea typeface="Arial"/>
              <a:cs typeface="Arial"/>
              <a:sym typeface="Arial"/>
            </a:endParaRPr>
          </a:p>
          <a:p>
            <a:pPr marL="457200" lvl="0" indent="-228600" algn="l" rtl="0">
              <a:lnSpc>
                <a:spcPct val="100000"/>
              </a:lnSpc>
              <a:spcBef>
                <a:spcPts val="0"/>
              </a:spcBef>
              <a:spcAft>
                <a:spcPts val="0"/>
              </a:spcAft>
              <a:buSzPts val="1400"/>
              <a:buNone/>
            </a:pPr>
            <a:endParaRPr sz="1800" b="0" i="0" u="none" strike="noStrike">
              <a:solidFill>
                <a:srgbClr val="000000"/>
              </a:solidFill>
              <a:latin typeface="Arial"/>
              <a:ea typeface="Arial"/>
              <a:cs typeface="Arial"/>
              <a:sym typeface="Arial"/>
            </a:endParaRPr>
          </a:p>
          <a:p>
            <a:pPr marL="457200" lvl="0" indent="-228600" algn="l" rtl="0">
              <a:lnSpc>
                <a:spcPct val="100000"/>
              </a:lnSpc>
              <a:spcBef>
                <a:spcPts val="0"/>
              </a:spcBef>
              <a:spcAft>
                <a:spcPts val="0"/>
              </a:spcAft>
              <a:buSzPts val="1400"/>
              <a:buNone/>
            </a:pPr>
            <a:r>
              <a:rPr lang="ja-JP" sz="1800" b="0" i="0" u="none" strike="noStrike">
                <a:solidFill>
                  <a:srgbClr val="000000"/>
                </a:solidFill>
                <a:latin typeface="Arial"/>
                <a:ea typeface="Arial"/>
                <a:cs typeface="Arial"/>
                <a:sym typeface="Arial"/>
              </a:rPr>
              <a:t>例</a:t>
            </a:r>
            <a:endParaRPr b="0"/>
          </a:p>
          <a:p>
            <a:pPr marL="457200" lvl="0" indent="-228600" algn="l" rtl="0">
              <a:lnSpc>
                <a:spcPct val="100000"/>
              </a:lnSpc>
              <a:spcBef>
                <a:spcPts val="0"/>
              </a:spcBef>
              <a:spcAft>
                <a:spcPts val="0"/>
              </a:spcAft>
              <a:buSzPts val="1400"/>
              <a:buNone/>
            </a:pPr>
            <a:r>
              <a:rPr lang="ja-JP" sz="1800" b="0" i="0" u="none" strike="noStrike">
                <a:solidFill>
                  <a:srgbClr val="000000"/>
                </a:solidFill>
                <a:latin typeface="Arial"/>
                <a:ea typeface="Arial"/>
                <a:cs typeface="Arial"/>
                <a:sym typeface="Arial"/>
              </a:rPr>
              <a:t>2020年1月に初めて●●という商品を購入したお客様の引上げ・離脱率を確認したい</a:t>
            </a:r>
            <a:endParaRPr b="0"/>
          </a:p>
          <a:p>
            <a:pPr marL="457200" lvl="0" indent="-228600" algn="l" rtl="0">
              <a:lnSpc>
                <a:spcPct val="100000"/>
              </a:lnSpc>
              <a:spcBef>
                <a:spcPts val="0"/>
              </a:spcBef>
              <a:spcAft>
                <a:spcPts val="0"/>
              </a:spcAft>
              <a:buSzPts val="1400"/>
              <a:buNone/>
            </a:pPr>
            <a:r>
              <a:rPr lang="ja-JP" sz="1800" b="0" i="0" u="none" strike="noStrike">
                <a:solidFill>
                  <a:srgbClr val="000000"/>
                </a:solidFill>
                <a:latin typeface="Arial"/>
                <a:ea typeface="Arial"/>
                <a:cs typeface="Arial"/>
                <a:sym typeface="Arial"/>
              </a:rPr>
              <a:t>計測期間</a:t>
            </a:r>
            <a:endParaRPr b="0"/>
          </a:p>
          <a:p>
            <a:pPr marL="457200" lvl="0" indent="-228600" algn="l" rtl="0">
              <a:lnSpc>
                <a:spcPct val="100000"/>
              </a:lnSpc>
              <a:spcBef>
                <a:spcPts val="0"/>
              </a:spcBef>
              <a:spcAft>
                <a:spcPts val="0"/>
              </a:spcAft>
              <a:buSzPts val="1400"/>
              <a:buNone/>
            </a:pPr>
            <a:br>
              <a:rPr lang="ja-JP" b="0"/>
            </a:br>
            <a:br>
              <a:rPr lang="ja-JP" b="0"/>
            </a:br>
            <a:r>
              <a:rPr lang="ja-JP" sz="1800" b="0" i="0" u="none" strike="noStrike">
                <a:solidFill>
                  <a:srgbClr val="000000"/>
                </a:solidFill>
                <a:latin typeface="Arial"/>
                <a:ea typeface="Arial"/>
                <a:cs typeface="Arial"/>
                <a:sym typeface="Arial"/>
              </a:rPr>
              <a:t>＝＝＝＝＝＝＝＝＝＝参考値＝＝＝＝＝＝＝＝＝＝＝＝</a:t>
            </a:r>
            <a:endParaRPr b="0"/>
          </a:p>
          <a:p>
            <a:pPr marL="457200" lvl="0" indent="-228600" algn="l" rtl="0">
              <a:lnSpc>
                <a:spcPct val="100000"/>
              </a:lnSpc>
              <a:spcBef>
                <a:spcPts val="0"/>
              </a:spcBef>
              <a:spcAft>
                <a:spcPts val="0"/>
              </a:spcAft>
              <a:buSzPts val="1400"/>
              <a:buNone/>
            </a:pPr>
            <a:r>
              <a:rPr lang="ja-JP" sz="1800" b="0" i="0" u="none" strike="noStrike">
                <a:solidFill>
                  <a:srgbClr val="000000"/>
                </a:solidFill>
                <a:latin typeface="Arial"/>
                <a:ea typeface="Arial"/>
                <a:cs typeface="Arial"/>
                <a:sym typeface="Arial"/>
              </a:rPr>
              <a:t>・F2への転換率　35%～40％が良いといわれている</a:t>
            </a:r>
            <a:endParaRPr b="0"/>
          </a:p>
          <a:p>
            <a:pPr marL="457200" lvl="0" indent="-228600" algn="l" rtl="0">
              <a:lnSpc>
                <a:spcPct val="100000"/>
              </a:lnSpc>
              <a:spcBef>
                <a:spcPts val="0"/>
              </a:spcBef>
              <a:spcAft>
                <a:spcPts val="0"/>
              </a:spcAft>
              <a:buSzPts val="1400"/>
              <a:buNone/>
            </a:pPr>
            <a:r>
              <a:rPr lang="ja-JP" sz="1800" b="0" i="0" u="none" strike="noStrike">
                <a:solidFill>
                  <a:srgbClr val="000000"/>
                </a:solidFill>
                <a:latin typeface="Arial"/>
                <a:ea typeface="Arial"/>
                <a:cs typeface="Arial"/>
                <a:sym typeface="Arial"/>
              </a:rPr>
              <a:t>・初回通常からのF2　通常、定期併せて40％が一般的なKPI</a:t>
            </a:r>
            <a:endParaRPr b="0"/>
          </a:p>
          <a:p>
            <a:pPr marL="457200" lvl="0" indent="-228600" algn="l" rtl="0">
              <a:lnSpc>
                <a:spcPct val="100000"/>
              </a:lnSpc>
              <a:spcBef>
                <a:spcPts val="0"/>
              </a:spcBef>
              <a:spcAft>
                <a:spcPts val="0"/>
              </a:spcAft>
              <a:buSzPts val="1400"/>
              <a:buNone/>
            </a:pPr>
            <a:r>
              <a:rPr lang="ja-JP" sz="1800" b="0" i="0" u="none" strike="noStrike">
                <a:solidFill>
                  <a:srgbClr val="000000"/>
                </a:solidFill>
                <a:latin typeface="Arial"/>
                <a:ea typeface="Arial"/>
                <a:cs typeface="Arial"/>
                <a:sym typeface="Arial"/>
              </a:rPr>
              <a:t>　良いところで60%、25～35％前後の企業が多くみられる</a:t>
            </a:r>
            <a:endParaRPr b="0"/>
          </a:p>
          <a:p>
            <a:pPr marL="457200" lvl="0" indent="-228600" algn="l" rtl="0">
              <a:lnSpc>
                <a:spcPct val="100000"/>
              </a:lnSpc>
              <a:spcBef>
                <a:spcPts val="0"/>
              </a:spcBef>
              <a:spcAft>
                <a:spcPts val="0"/>
              </a:spcAft>
              <a:buSzPts val="1400"/>
              <a:buNone/>
            </a:pPr>
            <a:r>
              <a:rPr lang="ja-JP" sz="1800" b="0" i="0" u="none" strike="noStrike">
                <a:solidFill>
                  <a:srgbClr val="000000"/>
                </a:solidFill>
                <a:latin typeface="Arial"/>
                <a:ea typeface="Arial"/>
                <a:cs typeface="Arial"/>
                <a:sym typeface="Arial"/>
              </a:rPr>
              <a:t>・通常、定期の引上げ　定期　10～15％　通常　20～25％が多い</a:t>
            </a:r>
            <a:endParaRPr b="0"/>
          </a:p>
          <a:p>
            <a:pPr marL="457200" lvl="0" indent="-228600" algn="l" rtl="0">
              <a:lnSpc>
                <a:spcPct val="100000"/>
              </a:lnSpc>
              <a:spcBef>
                <a:spcPts val="0"/>
              </a:spcBef>
              <a:spcAft>
                <a:spcPts val="0"/>
              </a:spcAft>
              <a:buSzPts val="1400"/>
              <a:buNone/>
            </a:pPr>
            <a:r>
              <a:rPr lang="ja-JP" sz="1800" b="0" i="0" u="none" strike="noStrike">
                <a:solidFill>
                  <a:srgbClr val="000000"/>
                </a:solidFill>
                <a:latin typeface="Arial"/>
                <a:ea typeface="Arial"/>
                <a:cs typeface="Arial"/>
                <a:sym typeface="Arial"/>
              </a:rPr>
              <a:t>（定期：都度＝3.5：6.5）</a:t>
            </a:r>
            <a:endParaRPr b="0"/>
          </a:p>
          <a:p>
            <a:pPr marL="457200" lvl="0" indent="-228600" algn="l" rtl="0">
              <a:lnSpc>
                <a:spcPct val="100000"/>
              </a:lnSpc>
              <a:spcBef>
                <a:spcPts val="0"/>
              </a:spcBef>
              <a:spcAft>
                <a:spcPts val="0"/>
              </a:spcAft>
              <a:buSzPts val="1400"/>
              <a:buNone/>
            </a:pPr>
            <a:r>
              <a:rPr lang="ja-JP" sz="1800" b="0" i="0" u="none" strike="noStrike">
                <a:solidFill>
                  <a:srgbClr val="000000"/>
                </a:solidFill>
                <a:latin typeface="Arial"/>
                <a:ea typeface="Arial"/>
                <a:cs typeface="Arial"/>
                <a:sym typeface="Arial"/>
              </a:rPr>
              <a:t>・初回お試しのF2　10～20％</a:t>
            </a:r>
            <a:endParaRPr b="0"/>
          </a:p>
          <a:p>
            <a:pPr marL="457200" lvl="0" indent="-228600" algn="l" rtl="0">
              <a:lnSpc>
                <a:spcPct val="100000"/>
              </a:lnSpc>
              <a:spcBef>
                <a:spcPts val="0"/>
              </a:spcBef>
              <a:spcAft>
                <a:spcPts val="0"/>
              </a:spcAft>
              <a:buSzPts val="1400"/>
              <a:buNone/>
            </a:pPr>
            <a:br>
              <a:rPr lang="ja-JP" b="0"/>
            </a:br>
            <a:r>
              <a:rPr lang="ja-JP" sz="1800" b="0" i="0" u="none" strike="noStrike">
                <a:solidFill>
                  <a:srgbClr val="000000"/>
                </a:solidFill>
                <a:latin typeface="Arial"/>
                <a:ea typeface="Arial"/>
                <a:cs typeface="Arial"/>
                <a:sym typeface="Arial"/>
              </a:rPr>
              <a:t>※お試しの量、値段が本品に近いほど数値は高くなりやすい。</a:t>
            </a:r>
            <a:endParaRPr b="0"/>
          </a:p>
          <a:p>
            <a:pPr marL="457200" lvl="0" indent="-228600" algn="l" rtl="0">
              <a:lnSpc>
                <a:spcPct val="100000"/>
              </a:lnSpc>
              <a:spcBef>
                <a:spcPts val="0"/>
              </a:spcBef>
              <a:spcAft>
                <a:spcPts val="0"/>
              </a:spcAft>
              <a:buSzPts val="1400"/>
              <a:buNone/>
            </a:pPr>
            <a:r>
              <a:rPr lang="ja-JP" sz="1800" b="0" i="0" u="none" strike="noStrike">
                <a:solidFill>
                  <a:srgbClr val="000000"/>
                </a:solidFill>
                <a:latin typeface="Arial"/>
                <a:ea typeface="Arial"/>
                <a:cs typeface="Arial"/>
                <a:sym typeface="Arial"/>
              </a:rPr>
              <a:t>　定期　5～10％</a:t>
            </a:r>
            <a:endParaRPr b="0"/>
          </a:p>
          <a:p>
            <a:pPr marL="457200" lvl="0" indent="-228600" algn="l" rtl="0">
              <a:lnSpc>
                <a:spcPct val="100000"/>
              </a:lnSpc>
              <a:spcBef>
                <a:spcPts val="0"/>
              </a:spcBef>
              <a:spcAft>
                <a:spcPts val="0"/>
              </a:spcAft>
              <a:buSzPts val="1400"/>
              <a:buNone/>
            </a:pPr>
            <a:r>
              <a:rPr lang="ja-JP" sz="1800" b="0" i="0" u="none" strike="noStrike">
                <a:solidFill>
                  <a:srgbClr val="000000"/>
                </a:solidFill>
                <a:latin typeface="Arial"/>
                <a:ea typeface="Arial"/>
                <a:cs typeface="Arial"/>
                <a:sym typeface="Arial"/>
              </a:rPr>
              <a:t>　通常　10～15％</a:t>
            </a:r>
            <a:endParaRPr b="0"/>
          </a:p>
          <a:p>
            <a:pPr marL="457200" lvl="0" indent="-228600" algn="l" rtl="0">
              <a:lnSpc>
                <a:spcPct val="100000"/>
              </a:lnSpc>
              <a:spcBef>
                <a:spcPts val="0"/>
              </a:spcBef>
              <a:spcAft>
                <a:spcPts val="0"/>
              </a:spcAft>
              <a:buSzPts val="1400"/>
              <a:buNone/>
            </a:pPr>
            <a:endParaRPr b="0"/>
          </a:p>
        </p:txBody>
      </p:sp>
      <p:sp>
        <p:nvSpPr>
          <p:cNvPr id="172" name="Google Shape;172;p7:notes"/>
          <p:cNvSpPr txBox="1">
            <a:spLocks noGrp="1"/>
          </p:cNvSpPr>
          <p:nvPr>
            <p:ph type="sldNum" idx="12"/>
          </p:nvPr>
        </p:nvSpPr>
        <p:spPr>
          <a:xfrm>
            <a:off x="5630960" y="6466419"/>
            <a:ext cx="4306156" cy="339726"/>
          </a:xfrm>
          <a:prstGeom prst="rect">
            <a:avLst/>
          </a:prstGeom>
          <a:noFill/>
          <a:ln>
            <a:noFill/>
          </a:ln>
        </p:spPr>
        <p:txBody>
          <a:bodyPr spcFirstLastPara="1" wrap="square" lIns="91050" tIns="45525" rIns="91050" bIns="45525"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5</a:t>
            </a:fld>
            <a:endParaRPr/>
          </a:p>
        </p:txBody>
      </p:sp>
      <p:sp>
        <p:nvSpPr>
          <p:cNvPr id="173" name="Google Shape;173;p7:notes"/>
          <p:cNvSpPr txBox="1"/>
          <p:nvPr/>
        </p:nvSpPr>
        <p:spPr>
          <a:xfrm>
            <a:off x="5492936" y="3453214"/>
            <a:ext cx="3661570" cy="3063875"/>
          </a:xfrm>
          <a:prstGeom prst="rect">
            <a:avLst/>
          </a:prstGeom>
          <a:noFill/>
          <a:ln>
            <a:noFill/>
          </a:ln>
        </p:spPr>
        <p:txBody>
          <a:bodyPr spcFirstLastPara="1" wrap="square" lIns="91050" tIns="45525" rIns="91050" bIns="455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ja-JP" sz="1200" b="0" i="0" u="none" strike="noStrike" cap="none">
                <a:solidFill>
                  <a:schemeClr val="dk1"/>
                </a:solidFill>
                <a:latin typeface="Meiryo"/>
                <a:ea typeface="Meiryo"/>
                <a:cs typeface="Meiryo"/>
                <a:sym typeface="Meiryo"/>
              </a:rPr>
              <a:t>商材　お酒</a:t>
            </a:r>
            <a:endParaRPr sz="1200" b="0" i="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400"/>
              <a:buFont typeface="Arial"/>
              <a:buNone/>
            </a:pPr>
            <a:r>
              <a:rPr lang="ja-JP" sz="1200" b="0" i="0" u="none" strike="noStrike" cap="none">
                <a:solidFill>
                  <a:schemeClr val="dk1"/>
                </a:solidFill>
                <a:latin typeface="Meiryo"/>
                <a:ea typeface="Meiryo"/>
                <a:cs typeface="Meiryo"/>
                <a:sym typeface="Meiryo"/>
              </a:rPr>
              <a:t>単価　2000円～9000円</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400"/>
              <a:buFont typeface="Arial"/>
              <a:buNone/>
            </a:pPr>
            <a:r>
              <a:rPr lang="ja-JP" sz="1200" b="0" i="0" u="none" strike="noStrike" cap="none">
                <a:solidFill>
                  <a:schemeClr val="dk1"/>
                </a:solidFill>
                <a:latin typeface="Meiryo"/>
                <a:ea typeface="Meiryo"/>
                <a:cs typeface="Meiryo"/>
                <a:sym typeface="Meiryo"/>
              </a:rPr>
              <a:t>【課題／分析】</a:t>
            </a:r>
            <a:endParaRPr sz="1200" b="0" i="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400"/>
              <a:buFont typeface="Arial"/>
              <a:buNone/>
            </a:pPr>
            <a:r>
              <a:rPr lang="ja-JP" sz="1200" b="0" i="0" u="none" strike="noStrike" cap="none">
                <a:solidFill>
                  <a:schemeClr val="dk1"/>
                </a:solidFill>
                <a:latin typeface="Meiryo"/>
                <a:ea typeface="Meiryo"/>
                <a:cs typeface="Meiryo"/>
                <a:sym typeface="Meiryo"/>
              </a:rPr>
              <a:t>メーカー商品で、どこでも買えるので</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200" b="0" i="0" u="none" strike="noStrike" cap="none">
                <a:solidFill>
                  <a:schemeClr val="dk1"/>
                </a:solidFill>
                <a:latin typeface="Meiryo"/>
                <a:ea typeface="Meiryo"/>
                <a:cs typeface="Meiryo"/>
                <a:sym typeface="Meiryo"/>
              </a:rPr>
              <a:t>わざわざ通販で買うメリットが見いだせない。</a:t>
            </a:r>
            <a:endParaRPr sz="1200" b="0" i="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400"/>
              <a:buFont typeface="Arial"/>
              <a:buNone/>
            </a:pPr>
            <a:r>
              <a:rPr lang="ja-JP" sz="1200" b="0" i="0" u="none" strike="noStrike" cap="none">
                <a:solidFill>
                  <a:schemeClr val="dk1"/>
                </a:solidFill>
                <a:latin typeface="Meiryo"/>
                <a:ea typeface="Meiryo"/>
                <a:cs typeface="Meiryo"/>
                <a:sym typeface="Meiryo"/>
              </a:rPr>
              <a:t>F2転換率が13％</a:t>
            </a:r>
            <a:endParaRPr sz="1200" b="0" i="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400"/>
              <a:buFont typeface="Arial"/>
              <a:buNone/>
            </a:pPr>
            <a:r>
              <a:rPr lang="ja-JP" sz="1200" b="0" i="0" u="none" strike="noStrike" cap="none">
                <a:solidFill>
                  <a:schemeClr val="dk1"/>
                </a:solidFill>
                <a:latin typeface="Meiryo"/>
                <a:ea typeface="Meiryo"/>
                <a:cs typeface="Meiryo"/>
                <a:sym typeface="Meiryo"/>
              </a:rPr>
              <a:t>【施策】</a:t>
            </a:r>
            <a:endParaRPr sz="1200" b="0" i="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400"/>
              <a:buFont typeface="Arial"/>
              <a:buNone/>
            </a:pPr>
            <a:r>
              <a:rPr lang="ja-JP" sz="1200" b="0" i="0" u="none" strike="noStrike" cap="none">
                <a:solidFill>
                  <a:schemeClr val="dk1"/>
                </a:solidFill>
                <a:latin typeface="Meiryo"/>
                <a:ea typeface="Meiryo"/>
                <a:cs typeface="Meiryo"/>
                <a:sym typeface="Meiryo"/>
              </a:rPr>
              <a:t>施策オートメーション　メール</a:t>
            </a:r>
            <a:endParaRPr sz="1200" b="0" i="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400"/>
              <a:buFont typeface="Arial"/>
              <a:buNone/>
            </a:pPr>
            <a:r>
              <a:rPr lang="ja-JP" sz="1200" b="0" i="0" u="none" strike="noStrike" cap="none">
                <a:solidFill>
                  <a:schemeClr val="dk1"/>
                </a:solidFill>
                <a:latin typeface="Meiryo"/>
                <a:ea typeface="Meiryo"/>
                <a:cs typeface="Meiryo"/>
                <a:sym typeface="Meiryo"/>
              </a:rPr>
              <a:t>性別年代別で顧客を絞り込み</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200" b="0" i="0" u="none" strike="noStrike" cap="none">
                <a:solidFill>
                  <a:schemeClr val="dk1"/>
                </a:solidFill>
                <a:latin typeface="Meiryo"/>
                <a:ea typeface="Meiryo"/>
                <a:cs typeface="Meiryo"/>
                <a:sym typeface="Meiryo"/>
              </a:rPr>
              <a:t>公式通販で買うことの安心感とギフト時には配送箱が</a:t>
            </a:r>
            <a:endParaRPr sz="1200" b="0" i="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400"/>
              <a:buFont typeface="Arial"/>
              <a:buNone/>
            </a:pPr>
            <a:r>
              <a:rPr lang="ja-JP" sz="1200" b="0" i="0" u="none" strike="noStrike" cap="none">
                <a:solidFill>
                  <a:schemeClr val="dk1"/>
                </a:solidFill>
                <a:latin typeface="Meiryo"/>
                <a:ea typeface="Meiryo"/>
                <a:cs typeface="Meiryo"/>
                <a:sym typeface="Meiryo"/>
              </a:rPr>
              <a:t>違うなどのブランディングを訴求</a:t>
            </a:r>
            <a:endParaRPr sz="1200" b="0" i="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400"/>
              <a:buFont typeface="Arial"/>
              <a:buNone/>
            </a:pPr>
            <a:r>
              <a:rPr lang="ja-JP" sz="1200" b="0" i="0" u="none" strike="noStrike" cap="none">
                <a:solidFill>
                  <a:schemeClr val="dk1"/>
                </a:solidFill>
                <a:latin typeface="Meiryo"/>
                <a:ea typeface="Meiryo"/>
                <a:cs typeface="Meiryo"/>
                <a:sym typeface="Meiryo"/>
              </a:rPr>
              <a:t>【効果検証】</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200" b="0" i="0" u="none" strike="noStrike" cap="none">
                <a:solidFill>
                  <a:schemeClr val="dk1"/>
                </a:solidFill>
                <a:latin typeface="Meiryo"/>
                <a:ea typeface="Meiryo"/>
                <a:cs typeface="Meiryo"/>
                <a:sym typeface="Meiryo"/>
              </a:rPr>
              <a:t>F2転換率が13％から17％へ</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200" b="0" i="0" u="none" strike="noStrike" cap="none">
                <a:solidFill>
                  <a:schemeClr val="dk1"/>
                </a:solidFill>
                <a:latin typeface="Meiryo"/>
                <a:ea typeface="Meiryo"/>
                <a:cs typeface="Meiryo"/>
                <a:sym typeface="Meiryo"/>
              </a:rPr>
              <a:t>LTVも10000円から12300円に向上した</a:t>
            </a:r>
            <a:endParaRPr sz="1400" b="0" i="0" u="none" strike="noStrike" cap="none">
              <a:solidFill>
                <a:srgbClr val="000000"/>
              </a:solidFill>
              <a:latin typeface="Arial"/>
              <a:ea typeface="Arial"/>
              <a:cs typeface="Arial"/>
              <a:sym typeface="Arial"/>
            </a:endParaRPr>
          </a:p>
        </p:txBody>
      </p:sp>
      <p:sp>
        <p:nvSpPr>
          <p:cNvPr id="174" name="Google Shape;174;p7:notes"/>
          <p:cNvSpPr/>
          <p:nvPr/>
        </p:nvSpPr>
        <p:spPr>
          <a:xfrm>
            <a:off x="1578445" y="3141990"/>
            <a:ext cx="6806505"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rgbClr val="000000"/>
                </a:solidFill>
                <a:latin typeface="Arial"/>
                <a:ea typeface="Arial"/>
                <a:cs typeface="Arial"/>
                <a:sym typeface="Arial"/>
              </a:rPr>
              <a:t>購入回数ごとの離脱率、継続率を計測し、施策を打つべきポイントが分析できます。</a:t>
            </a:r>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8:notes"/>
          <p:cNvSpPr>
            <a:spLocks noGrp="1" noRot="1" noChangeAspect="1"/>
          </p:cNvSpPr>
          <p:nvPr>
            <p:ph type="sldImg" idx="2"/>
          </p:nvPr>
        </p:nvSpPr>
        <p:spPr>
          <a:xfrm>
            <a:off x="3267075" y="509588"/>
            <a:ext cx="3405188" cy="25542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84" name="Google Shape;184;p8:notes"/>
          <p:cNvSpPr txBox="1">
            <a:spLocks noGrp="1"/>
          </p:cNvSpPr>
          <p:nvPr>
            <p:ph type="body" idx="1"/>
          </p:nvPr>
        </p:nvSpPr>
        <p:spPr>
          <a:xfrm>
            <a:off x="-3" y="3473371"/>
            <a:ext cx="4634345" cy="3276693"/>
          </a:xfrm>
          <a:prstGeom prst="rect">
            <a:avLst/>
          </a:prstGeom>
          <a:noFill/>
          <a:ln>
            <a:noFill/>
          </a:ln>
        </p:spPr>
        <p:txBody>
          <a:bodyPr spcFirstLastPara="1" wrap="square" lIns="91050" tIns="45525" rIns="91050" bIns="45525" anchor="t" anchorCtr="0">
            <a:noAutofit/>
          </a:bodyPr>
          <a:lstStyle/>
          <a:p>
            <a:pPr marL="0" marR="0" lvl="0" indent="0" algn="l" rtl="0">
              <a:lnSpc>
                <a:spcPct val="100000"/>
              </a:lnSpc>
              <a:spcBef>
                <a:spcPts val="0"/>
              </a:spcBef>
              <a:spcAft>
                <a:spcPts val="0"/>
              </a:spcAft>
              <a:buSzPts val="1400"/>
              <a:buNone/>
            </a:pPr>
            <a:r>
              <a:rPr lang="ja-JP" sz="1000">
                <a:solidFill>
                  <a:schemeClr val="dk1"/>
                </a:solidFill>
                <a:latin typeface="Arial"/>
                <a:ea typeface="Arial"/>
                <a:cs typeface="Arial"/>
                <a:sym typeface="Arial"/>
              </a:rPr>
              <a:t>（資料説明）</a:t>
            </a:r>
            <a:endParaRPr sz="1000">
              <a:solidFill>
                <a:schemeClr val="dk1"/>
              </a:solidFill>
              <a:latin typeface="Arial"/>
              <a:ea typeface="Arial"/>
              <a:cs typeface="Arial"/>
              <a:sym typeface="Arial"/>
            </a:endParaRPr>
          </a:p>
          <a:p>
            <a:pPr marL="0" marR="0" lvl="0" indent="0" algn="l" rtl="0">
              <a:lnSpc>
                <a:spcPct val="100000"/>
              </a:lnSpc>
              <a:spcBef>
                <a:spcPts val="0"/>
              </a:spcBef>
              <a:spcAft>
                <a:spcPts val="0"/>
              </a:spcAft>
              <a:buSzPts val="1400"/>
              <a:buNone/>
            </a:pPr>
            <a:r>
              <a:rPr lang="ja-JP" sz="1000">
                <a:solidFill>
                  <a:schemeClr val="dk1"/>
                </a:solidFill>
                <a:latin typeface="Arial"/>
                <a:ea typeface="Arial"/>
                <a:cs typeface="Arial"/>
                <a:sym typeface="Arial"/>
              </a:rPr>
              <a:t>次に、定期フローのフロー図に移ります。</a:t>
            </a:r>
            <a:endParaRPr sz="1000">
              <a:solidFill>
                <a:schemeClr val="dk1"/>
              </a:solidFill>
              <a:latin typeface="Arial"/>
              <a:ea typeface="Arial"/>
              <a:cs typeface="Arial"/>
              <a:sym typeface="Arial"/>
            </a:endParaRPr>
          </a:p>
          <a:p>
            <a:pPr marL="0" marR="0" lvl="0" indent="0" algn="l" rtl="0">
              <a:lnSpc>
                <a:spcPct val="100000"/>
              </a:lnSpc>
              <a:spcBef>
                <a:spcPts val="0"/>
              </a:spcBef>
              <a:spcAft>
                <a:spcPts val="0"/>
              </a:spcAft>
              <a:buSzPts val="1400"/>
              <a:buNone/>
            </a:pPr>
            <a:r>
              <a:rPr lang="ja-JP" sz="1000">
                <a:solidFill>
                  <a:schemeClr val="dk1"/>
                </a:solidFill>
                <a:latin typeface="Arial"/>
                <a:ea typeface="Arial"/>
                <a:cs typeface="Arial"/>
                <a:sym typeface="Arial"/>
              </a:rPr>
              <a:t>こちらは定期の継続率を確認し、定期何回目までに、どのくらいの顧客が残存しているかを確認し、施策内容を検討します。</a:t>
            </a:r>
            <a:endParaRPr sz="1000">
              <a:solidFill>
                <a:schemeClr val="dk1"/>
              </a:solidFill>
              <a:latin typeface="Arial"/>
              <a:ea typeface="Arial"/>
              <a:cs typeface="Arial"/>
              <a:sym typeface="Arial"/>
            </a:endParaRPr>
          </a:p>
          <a:p>
            <a:pPr marL="0" marR="0" lvl="0" indent="0" algn="l" rtl="0">
              <a:lnSpc>
                <a:spcPct val="100000"/>
              </a:lnSpc>
              <a:spcBef>
                <a:spcPts val="0"/>
              </a:spcBef>
              <a:spcAft>
                <a:spcPts val="0"/>
              </a:spcAft>
              <a:buSzPts val="1400"/>
              <a:buNone/>
            </a:pPr>
            <a:r>
              <a:rPr lang="ja-JP" sz="1000" b="0" i="0" u="none" strike="noStrike">
                <a:solidFill>
                  <a:schemeClr val="dk1"/>
                </a:solidFill>
                <a:latin typeface="Arial"/>
                <a:ea typeface="Arial"/>
                <a:cs typeface="Arial"/>
                <a:sym typeface="Arial"/>
              </a:rPr>
              <a:t>定期に絞った分析であるため購入フローともまた分析方法が異なります。</a:t>
            </a:r>
            <a:endParaRPr sz="1000" b="0" i="0" u="none" strike="noStrike">
              <a:solidFill>
                <a:schemeClr val="dk1"/>
              </a:solidFill>
              <a:latin typeface="Arial"/>
              <a:ea typeface="Arial"/>
              <a:cs typeface="Arial"/>
              <a:sym typeface="Arial"/>
            </a:endParaRPr>
          </a:p>
          <a:p>
            <a:pPr marL="0" marR="0" lvl="0" indent="0" algn="l" rtl="0">
              <a:lnSpc>
                <a:spcPct val="100000"/>
              </a:lnSpc>
              <a:spcBef>
                <a:spcPts val="0"/>
              </a:spcBef>
              <a:spcAft>
                <a:spcPts val="0"/>
              </a:spcAft>
              <a:buSzPts val="1400"/>
              <a:buNone/>
            </a:pPr>
            <a:r>
              <a:rPr lang="ja-JP" sz="1000" b="0" i="0" u="none" strike="noStrike">
                <a:solidFill>
                  <a:srgbClr val="000000"/>
                </a:solidFill>
                <a:latin typeface="Arial"/>
                <a:ea typeface="Arial"/>
                <a:cs typeface="Arial"/>
                <a:sym typeface="Arial"/>
              </a:rPr>
              <a:t>改めて条件を指定して見てみましょう。</a:t>
            </a:r>
            <a:endParaRPr sz="1000" b="0" i="0" u="none" strike="noStrike">
              <a:solidFill>
                <a:srgbClr val="000000"/>
              </a:solidFill>
              <a:latin typeface="Arial"/>
              <a:ea typeface="Arial"/>
              <a:cs typeface="Arial"/>
              <a:sym typeface="Arial"/>
            </a:endParaRPr>
          </a:p>
          <a:p>
            <a:pPr marL="0" marR="0" lvl="0" indent="0" algn="l" rtl="0">
              <a:lnSpc>
                <a:spcPct val="100000"/>
              </a:lnSpc>
              <a:spcBef>
                <a:spcPts val="0"/>
              </a:spcBef>
              <a:spcAft>
                <a:spcPts val="0"/>
              </a:spcAft>
              <a:buSzPts val="1400"/>
              <a:buNone/>
            </a:pPr>
            <a:endParaRPr sz="1000" b="0" i="0" u="none" strike="noStrike">
              <a:solidFill>
                <a:srgbClr val="000000"/>
              </a:solidFill>
              <a:latin typeface="Arial"/>
              <a:ea typeface="Arial"/>
              <a:cs typeface="Arial"/>
              <a:sym typeface="Arial"/>
            </a:endParaRPr>
          </a:p>
          <a:p>
            <a:pPr marL="0" marR="0" lvl="0" indent="0" algn="l" rtl="0">
              <a:lnSpc>
                <a:spcPct val="100000"/>
              </a:lnSpc>
              <a:spcBef>
                <a:spcPts val="0"/>
              </a:spcBef>
              <a:spcAft>
                <a:spcPts val="0"/>
              </a:spcAft>
              <a:buSzPts val="1400"/>
              <a:buNone/>
            </a:pPr>
            <a:r>
              <a:rPr lang="ja-JP" sz="1000" b="0" i="0" u="none" strike="noStrike">
                <a:solidFill>
                  <a:srgbClr val="000000"/>
                </a:solidFill>
                <a:latin typeface="Arial"/>
                <a:ea typeface="Arial"/>
                <a:cs typeface="Arial"/>
                <a:sym typeface="Arial"/>
              </a:rPr>
              <a:t>（操作画面に移動）</a:t>
            </a:r>
            <a:endParaRPr sz="1000" b="0" i="0" u="none" strike="noStrike">
              <a:solidFill>
                <a:srgbClr val="000000"/>
              </a:solidFill>
              <a:latin typeface="Arial"/>
              <a:ea typeface="Arial"/>
              <a:cs typeface="Arial"/>
              <a:sym typeface="Arial"/>
            </a:endParaRPr>
          </a:p>
          <a:p>
            <a:pPr marL="0" marR="0" lvl="0" indent="0" algn="l" rtl="0">
              <a:lnSpc>
                <a:spcPct val="100000"/>
              </a:lnSpc>
              <a:spcBef>
                <a:spcPts val="0"/>
              </a:spcBef>
              <a:spcAft>
                <a:spcPts val="0"/>
              </a:spcAft>
              <a:buSzPts val="1400"/>
              <a:buNone/>
            </a:pPr>
            <a:r>
              <a:rPr lang="ja-JP" sz="1000" b="0" i="0" u="none" strike="noStrike">
                <a:solidFill>
                  <a:srgbClr val="000000"/>
                </a:solidFill>
                <a:latin typeface="Arial"/>
                <a:ea typeface="Arial"/>
                <a:cs typeface="Arial"/>
                <a:sym typeface="Arial"/>
              </a:rPr>
              <a:t>離脱基準日数と定期解約の説明を行う。</a:t>
            </a:r>
            <a:endParaRPr sz="1000" b="0" i="0" u="none" strike="noStrike">
              <a:solidFill>
                <a:srgbClr val="000000"/>
              </a:solidFill>
              <a:latin typeface="Arial"/>
              <a:ea typeface="Arial"/>
              <a:cs typeface="Arial"/>
              <a:sym typeface="Arial"/>
            </a:endParaRPr>
          </a:p>
          <a:p>
            <a:pPr marL="0" marR="0" lvl="0" indent="0" algn="l" rtl="0">
              <a:lnSpc>
                <a:spcPct val="100000"/>
              </a:lnSpc>
              <a:spcBef>
                <a:spcPts val="0"/>
              </a:spcBef>
              <a:spcAft>
                <a:spcPts val="0"/>
              </a:spcAft>
              <a:buSzPts val="1400"/>
              <a:buNone/>
            </a:pPr>
            <a:r>
              <a:rPr lang="ja-JP" sz="1000" b="0" i="0" u="none" strike="noStrike">
                <a:solidFill>
                  <a:srgbClr val="000000"/>
                </a:solidFill>
                <a:latin typeface="Arial"/>
                <a:ea typeface="Arial"/>
                <a:cs typeface="Arial"/>
                <a:sym typeface="Arial"/>
              </a:rPr>
              <a:t>定期フローの各数字の意味を説明</a:t>
            </a:r>
            <a:endParaRPr sz="1000" b="0" i="0" u="none" strike="noStrike">
              <a:solidFill>
                <a:srgbClr val="000000"/>
              </a:solidFill>
              <a:latin typeface="Arial"/>
              <a:ea typeface="Arial"/>
              <a:cs typeface="Arial"/>
              <a:sym typeface="Arial"/>
            </a:endParaRPr>
          </a:p>
          <a:p>
            <a:pPr marL="0" marR="0" lvl="0" indent="0" algn="l" rtl="0">
              <a:lnSpc>
                <a:spcPct val="100000"/>
              </a:lnSpc>
              <a:spcBef>
                <a:spcPts val="0"/>
              </a:spcBef>
              <a:spcAft>
                <a:spcPts val="0"/>
              </a:spcAft>
              <a:buSzPts val="1400"/>
              <a:buNone/>
            </a:pPr>
            <a:r>
              <a:rPr lang="ja-JP" sz="1000" b="0" i="0" u="none" strike="noStrike">
                <a:solidFill>
                  <a:srgbClr val="000000"/>
                </a:solidFill>
                <a:latin typeface="Arial"/>
                <a:ea typeface="Arial"/>
                <a:cs typeface="Arial"/>
                <a:sym typeface="Arial"/>
              </a:rPr>
              <a:t>＝＝＝＝＝＝＝＝＝＝参考値＝＝＝＝＝＝＝＝＝＝＝＝</a:t>
            </a:r>
            <a:br>
              <a:rPr lang="ja-JP" b="0"/>
            </a:br>
            <a:r>
              <a:rPr lang="ja-JP" sz="1200" b="0" i="0" u="none" strike="noStrike">
                <a:solidFill>
                  <a:srgbClr val="000000"/>
                </a:solidFill>
                <a:latin typeface="Arial"/>
                <a:ea typeface="Arial"/>
                <a:cs typeface="Arial"/>
                <a:sym typeface="Arial"/>
              </a:rPr>
              <a:t>会社名：株式会社ゼンヤクノー</a:t>
            </a:r>
            <a:endParaRPr sz="1200" b="0" i="0" u="none" strike="noStrike">
              <a:solidFill>
                <a:schemeClr val="dk1"/>
              </a:solidFill>
              <a:latin typeface="Arial"/>
              <a:ea typeface="Arial"/>
              <a:cs typeface="Arial"/>
              <a:sym typeface="Arial"/>
            </a:endParaRPr>
          </a:p>
          <a:p>
            <a:pPr marL="0" marR="0" lvl="0" indent="0" algn="l" rtl="0">
              <a:lnSpc>
                <a:spcPct val="100000"/>
              </a:lnSpc>
              <a:spcBef>
                <a:spcPts val="0"/>
              </a:spcBef>
              <a:spcAft>
                <a:spcPts val="0"/>
              </a:spcAft>
              <a:buSzPts val="1400"/>
              <a:buNone/>
            </a:pPr>
            <a:r>
              <a:rPr lang="ja-JP" sz="1200" b="0" i="0" u="none" strike="noStrike">
                <a:solidFill>
                  <a:srgbClr val="000000"/>
                </a:solidFill>
                <a:latin typeface="Arial"/>
                <a:ea typeface="Arial"/>
                <a:cs typeface="Arial"/>
                <a:sym typeface="Arial"/>
              </a:rPr>
              <a:t>商材：サプリメント　</a:t>
            </a:r>
            <a:endParaRPr sz="1200" b="0" i="0" u="none" strike="noStrike">
              <a:solidFill>
                <a:schemeClr val="dk1"/>
              </a:solidFill>
              <a:latin typeface="Arial"/>
              <a:ea typeface="Arial"/>
              <a:cs typeface="Arial"/>
              <a:sym typeface="Arial"/>
            </a:endParaRPr>
          </a:p>
          <a:p>
            <a:pPr marL="0" marR="0" lvl="0" indent="0" algn="l" rtl="0">
              <a:lnSpc>
                <a:spcPct val="100000"/>
              </a:lnSpc>
              <a:spcBef>
                <a:spcPts val="0"/>
              </a:spcBef>
              <a:spcAft>
                <a:spcPts val="0"/>
              </a:spcAft>
              <a:buSzPts val="1400"/>
              <a:buNone/>
            </a:pPr>
            <a:r>
              <a:rPr lang="ja-JP" sz="1200" b="0" i="0" u="none" strike="noStrike">
                <a:solidFill>
                  <a:srgbClr val="000000"/>
                </a:solidFill>
                <a:latin typeface="Arial"/>
                <a:ea typeface="Arial"/>
                <a:cs typeface="Arial"/>
                <a:sym typeface="Arial"/>
              </a:rPr>
              <a:t>商品単価：3,000円</a:t>
            </a:r>
            <a:endParaRPr sz="1200" b="0" i="0" u="none" strike="noStrike">
              <a:solidFill>
                <a:schemeClr val="dk1"/>
              </a:solidFill>
              <a:latin typeface="Arial"/>
              <a:ea typeface="Arial"/>
              <a:cs typeface="Arial"/>
              <a:sym typeface="Arial"/>
            </a:endParaRPr>
          </a:p>
          <a:p>
            <a:pPr marL="0" marR="0" lvl="0" indent="0" algn="l" rtl="0">
              <a:lnSpc>
                <a:spcPct val="100000"/>
              </a:lnSpc>
              <a:spcBef>
                <a:spcPts val="0"/>
              </a:spcBef>
              <a:spcAft>
                <a:spcPts val="0"/>
              </a:spcAft>
              <a:buSzPts val="1400"/>
              <a:buNone/>
            </a:pPr>
            <a:r>
              <a:rPr lang="ja-JP" sz="1200" b="0" i="0" u="none" strike="noStrike">
                <a:solidFill>
                  <a:srgbClr val="000000"/>
                </a:solidFill>
                <a:latin typeface="Arial"/>
                <a:ea typeface="Arial"/>
                <a:cs typeface="Arial"/>
                <a:sym typeface="Arial"/>
              </a:rPr>
              <a:t>【課題】</a:t>
            </a:r>
            <a:endParaRPr sz="1200" b="0" i="0" u="none" strike="noStrike">
              <a:solidFill>
                <a:schemeClr val="dk1"/>
              </a:solidFill>
              <a:latin typeface="Arial"/>
              <a:ea typeface="Arial"/>
              <a:cs typeface="Arial"/>
              <a:sym typeface="Arial"/>
            </a:endParaRPr>
          </a:p>
          <a:p>
            <a:pPr marL="0" marR="0" lvl="0" indent="0" algn="l" rtl="0">
              <a:lnSpc>
                <a:spcPct val="100000"/>
              </a:lnSpc>
              <a:spcBef>
                <a:spcPts val="0"/>
              </a:spcBef>
              <a:spcAft>
                <a:spcPts val="0"/>
              </a:spcAft>
              <a:buSzPts val="1400"/>
              <a:buNone/>
            </a:pPr>
            <a:r>
              <a:rPr lang="ja-JP" sz="1200" b="0" i="0" u="none" strike="noStrike">
                <a:solidFill>
                  <a:srgbClr val="000000"/>
                </a:solidFill>
                <a:latin typeface="Arial"/>
                <a:ea typeface="Arial"/>
                <a:cs typeface="Arial"/>
                <a:sym typeface="Arial"/>
              </a:rPr>
              <a:t>F2転換率が低い</a:t>
            </a:r>
            <a:endParaRPr sz="1200" b="0" i="0" u="none" strike="noStrike">
              <a:solidFill>
                <a:schemeClr val="dk1"/>
              </a:solidFill>
              <a:latin typeface="Arial"/>
              <a:ea typeface="Arial"/>
              <a:cs typeface="Arial"/>
              <a:sym typeface="Arial"/>
            </a:endParaRPr>
          </a:p>
          <a:p>
            <a:pPr marL="0" marR="0" lvl="0" indent="0" algn="l" rtl="0">
              <a:lnSpc>
                <a:spcPct val="100000"/>
              </a:lnSpc>
              <a:spcBef>
                <a:spcPts val="0"/>
              </a:spcBef>
              <a:spcAft>
                <a:spcPts val="0"/>
              </a:spcAft>
              <a:buSzPts val="1400"/>
              <a:buNone/>
            </a:pPr>
            <a:endParaRPr sz="1200" b="0" i="0" u="none" strike="noStrike">
              <a:solidFill>
                <a:schemeClr val="dk1"/>
              </a:solidFill>
              <a:latin typeface="Arial"/>
              <a:ea typeface="Arial"/>
              <a:cs typeface="Arial"/>
              <a:sym typeface="Arial"/>
            </a:endParaRPr>
          </a:p>
          <a:p>
            <a:pPr marL="0" marR="0" lvl="0" indent="0" algn="l" rtl="0">
              <a:lnSpc>
                <a:spcPct val="100000"/>
              </a:lnSpc>
              <a:spcBef>
                <a:spcPts val="0"/>
              </a:spcBef>
              <a:spcAft>
                <a:spcPts val="0"/>
              </a:spcAft>
              <a:buSzPts val="1400"/>
              <a:buNone/>
            </a:pPr>
            <a:r>
              <a:rPr lang="ja-JP" sz="1200" b="0" i="0" u="none" strike="noStrike">
                <a:solidFill>
                  <a:srgbClr val="000000"/>
                </a:solidFill>
                <a:latin typeface="Arial"/>
                <a:ea typeface="Arial"/>
                <a:cs typeface="Arial"/>
                <a:sym typeface="Arial"/>
              </a:rPr>
              <a:t>【分析】</a:t>
            </a:r>
            <a:endParaRPr sz="1200" b="0" i="0" u="none" strike="noStrike">
              <a:solidFill>
                <a:schemeClr val="dk1"/>
              </a:solidFill>
              <a:latin typeface="Arial"/>
              <a:ea typeface="Arial"/>
              <a:cs typeface="Arial"/>
              <a:sym typeface="Arial"/>
            </a:endParaRPr>
          </a:p>
          <a:p>
            <a:pPr marL="0" marR="0" lvl="0" indent="0" algn="l" rtl="0">
              <a:lnSpc>
                <a:spcPct val="100000"/>
              </a:lnSpc>
              <a:spcBef>
                <a:spcPts val="0"/>
              </a:spcBef>
              <a:spcAft>
                <a:spcPts val="0"/>
              </a:spcAft>
              <a:buSzPts val="1400"/>
              <a:buNone/>
            </a:pPr>
            <a:r>
              <a:rPr lang="ja-JP" sz="1200" b="0" i="0" u="none" strike="noStrike">
                <a:solidFill>
                  <a:srgbClr val="000000"/>
                </a:solidFill>
                <a:latin typeface="Arial"/>
                <a:ea typeface="Arial"/>
                <a:cs typeface="Arial"/>
                <a:sym typeface="Arial"/>
              </a:rPr>
              <a:t>ボトルネックがF2転換にあり、現状が29％</a:t>
            </a:r>
            <a:endParaRPr sz="1200" b="0" i="0" u="none" strike="noStrike">
              <a:solidFill>
                <a:schemeClr val="dk1"/>
              </a:solidFill>
              <a:latin typeface="Arial"/>
              <a:ea typeface="Arial"/>
              <a:cs typeface="Arial"/>
              <a:sym typeface="Arial"/>
            </a:endParaRPr>
          </a:p>
          <a:p>
            <a:pPr marL="0" marR="0" lvl="0" indent="0" algn="l" rtl="0">
              <a:lnSpc>
                <a:spcPct val="100000"/>
              </a:lnSpc>
              <a:spcBef>
                <a:spcPts val="0"/>
              </a:spcBef>
              <a:spcAft>
                <a:spcPts val="0"/>
              </a:spcAft>
              <a:buSzPts val="1400"/>
              <a:buNone/>
            </a:pPr>
            <a:r>
              <a:rPr lang="ja-JP" sz="1200" b="0" i="0" u="none" strike="noStrike">
                <a:solidFill>
                  <a:srgbClr val="000000"/>
                </a:solidFill>
                <a:latin typeface="Arial"/>
                <a:ea typeface="Arial"/>
                <a:cs typeface="Arial"/>
                <a:sym typeface="Arial"/>
              </a:rPr>
              <a:t>妊娠・授乳商材のため、商品の卒業タイミングが存在する</a:t>
            </a:r>
            <a:endParaRPr>
              <a:latin typeface="Meiryo"/>
              <a:ea typeface="Meiryo"/>
              <a:cs typeface="Meiryo"/>
              <a:sym typeface="Meiryo"/>
            </a:endParaRPr>
          </a:p>
          <a:p>
            <a:pPr marL="457200" marR="0" lvl="0" indent="-228600" algn="l" rtl="0">
              <a:lnSpc>
                <a:spcPct val="100000"/>
              </a:lnSpc>
              <a:spcBef>
                <a:spcPts val="360"/>
              </a:spcBef>
              <a:spcAft>
                <a:spcPts val="0"/>
              </a:spcAft>
              <a:buSzPts val="1400"/>
              <a:buNone/>
            </a:pPr>
            <a:endParaRPr>
              <a:latin typeface="Meiryo"/>
              <a:ea typeface="Meiryo"/>
              <a:cs typeface="Meiryo"/>
              <a:sym typeface="Meiryo"/>
            </a:endParaRPr>
          </a:p>
        </p:txBody>
      </p:sp>
      <p:sp>
        <p:nvSpPr>
          <p:cNvPr id="185" name="Google Shape;185;p8:notes"/>
          <p:cNvSpPr txBox="1">
            <a:spLocks noGrp="1"/>
          </p:cNvSpPr>
          <p:nvPr>
            <p:ph type="sldNum" idx="12"/>
          </p:nvPr>
        </p:nvSpPr>
        <p:spPr>
          <a:xfrm>
            <a:off x="5630960" y="6466419"/>
            <a:ext cx="4306156" cy="339726"/>
          </a:xfrm>
          <a:prstGeom prst="rect">
            <a:avLst/>
          </a:prstGeom>
          <a:noFill/>
          <a:ln>
            <a:noFill/>
          </a:ln>
        </p:spPr>
        <p:txBody>
          <a:bodyPr spcFirstLastPara="1" wrap="square" lIns="91050" tIns="45525" rIns="91050" bIns="45525"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6</a:t>
            </a:fld>
            <a:endParaRPr/>
          </a:p>
        </p:txBody>
      </p:sp>
      <p:sp>
        <p:nvSpPr>
          <p:cNvPr id="186" name="Google Shape;186;p8:notes"/>
          <p:cNvSpPr/>
          <p:nvPr/>
        </p:nvSpPr>
        <p:spPr>
          <a:xfrm>
            <a:off x="441550" y="3172841"/>
            <a:ext cx="932182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rgbClr val="000000"/>
                </a:solidFill>
                <a:latin typeface="Arial"/>
                <a:ea typeface="Arial"/>
                <a:cs typeface="Arial"/>
                <a:sym typeface="Arial"/>
              </a:rPr>
              <a:t>各回数の継続・離脱率を可視化することで現状のボトルネックを一目で把握し、施策改善を行うことができます。</a:t>
            </a:r>
            <a:endParaRPr sz="1400" b="0" i="0" u="none" strike="noStrike" cap="none">
              <a:solidFill>
                <a:srgbClr val="000000"/>
              </a:solidFill>
              <a:latin typeface="Arial"/>
              <a:ea typeface="Arial"/>
              <a:cs typeface="Arial"/>
              <a:sym typeface="Arial"/>
            </a:endParaRPr>
          </a:p>
        </p:txBody>
      </p:sp>
      <p:sp>
        <p:nvSpPr>
          <p:cNvPr id="187" name="Google Shape;187;p8:notes"/>
          <p:cNvSpPr txBox="1"/>
          <p:nvPr/>
        </p:nvSpPr>
        <p:spPr>
          <a:xfrm>
            <a:off x="4755112" y="3480618"/>
            <a:ext cx="4634345" cy="3276693"/>
          </a:xfrm>
          <a:prstGeom prst="rect">
            <a:avLst/>
          </a:prstGeom>
          <a:noFill/>
          <a:ln>
            <a:noFill/>
          </a:ln>
        </p:spPr>
        <p:txBody>
          <a:bodyPr spcFirstLastPara="1" wrap="square" lIns="91050" tIns="45525" rIns="91050" bIns="45525" anchor="t" anchorCtr="0">
            <a:noAutofit/>
          </a:bodyPr>
          <a:lstStyle/>
          <a:p>
            <a:pPr marL="457200" marR="0" lvl="0" indent="-228600" algn="l" rtl="0">
              <a:lnSpc>
                <a:spcPct val="100000"/>
              </a:lnSpc>
              <a:spcBef>
                <a:spcPts val="360"/>
              </a:spcBef>
              <a:spcAft>
                <a:spcPts val="0"/>
              </a:spcAft>
              <a:buClr>
                <a:srgbClr val="000000"/>
              </a:buClr>
              <a:buSzPts val="1400"/>
              <a:buFont typeface="Arial"/>
              <a:buNone/>
            </a:pPr>
            <a:endParaRPr sz="1200" b="0" i="0" u="none" strike="noStrike" cap="none">
              <a:solidFill>
                <a:schemeClr val="dk1"/>
              </a:solidFill>
              <a:latin typeface="Meiryo"/>
              <a:ea typeface="Meiryo"/>
              <a:cs typeface="Meiryo"/>
              <a:sym typeface="Meiryo"/>
            </a:endParaRPr>
          </a:p>
          <a:p>
            <a:pPr marL="457200" marR="0" lvl="0" indent="-228600" algn="l" rtl="0">
              <a:lnSpc>
                <a:spcPct val="100000"/>
              </a:lnSpc>
              <a:spcBef>
                <a:spcPts val="360"/>
              </a:spcBef>
              <a:spcAft>
                <a:spcPts val="0"/>
              </a:spcAft>
              <a:buClr>
                <a:srgbClr val="000000"/>
              </a:buClr>
              <a:buSzPts val="1400"/>
              <a:buFont typeface="Arial"/>
              <a:buNone/>
            </a:pPr>
            <a:endParaRPr sz="1200" b="0" i="0" u="none" strike="noStrike" cap="none">
              <a:solidFill>
                <a:schemeClr val="dk1"/>
              </a:solidFill>
              <a:latin typeface="Meiryo"/>
              <a:ea typeface="Meiryo"/>
              <a:cs typeface="Meiryo"/>
              <a:sym typeface="Meiryo"/>
            </a:endParaRPr>
          </a:p>
          <a:p>
            <a:pPr marL="457200" marR="0" lvl="0" indent="-228600" algn="l" rtl="0">
              <a:lnSpc>
                <a:spcPct val="100000"/>
              </a:lnSpc>
              <a:spcBef>
                <a:spcPts val="360"/>
              </a:spcBef>
              <a:spcAft>
                <a:spcPts val="0"/>
              </a:spcAft>
              <a:buClr>
                <a:srgbClr val="000000"/>
              </a:buClr>
              <a:buSzPts val="1400"/>
              <a:buFont typeface="Arial"/>
              <a:buNone/>
            </a:pPr>
            <a:endParaRPr sz="1200" b="0" i="0" u="none" strike="noStrike" cap="none">
              <a:solidFill>
                <a:schemeClr val="dk1"/>
              </a:solidFill>
              <a:latin typeface="Meiryo"/>
              <a:ea typeface="Meiryo"/>
              <a:cs typeface="Meiryo"/>
              <a:sym typeface="Meiryo"/>
            </a:endParaRPr>
          </a:p>
          <a:p>
            <a:pPr marL="457200" marR="0" lvl="0" indent="-228600" algn="l" rtl="0">
              <a:lnSpc>
                <a:spcPct val="100000"/>
              </a:lnSpc>
              <a:spcBef>
                <a:spcPts val="360"/>
              </a:spcBef>
              <a:spcAft>
                <a:spcPts val="0"/>
              </a:spcAft>
              <a:buClr>
                <a:srgbClr val="000000"/>
              </a:buClr>
              <a:buSzPts val="1400"/>
              <a:buFont typeface="Arial"/>
              <a:buNone/>
            </a:pPr>
            <a:r>
              <a:rPr lang="ja-JP" sz="1200" b="0" i="0" u="none" strike="noStrike" cap="none">
                <a:solidFill>
                  <a:schemeClr val="dk1"/>
                </a:solidFill>
                <a:latin typeface="Meiryo"/>
                <a:ea typeface="Meiryo"/>
                <a:cs typeface="Meiryo"/>
                <a:sym typeface="Meiryo"/>
              </a:rPr>
              <a:t>【施策】</a:t>
            </a:r>
            <a:endParaRPr sz="1400" b="0" i="0" u="none" strike="noStrike" cap="none">
              <a:solidFill>
                <a:srgbClr val="000000"/>
              </a:solidFill>
              <a:latin typeface="Arial"/>
              <a:ea typeface="Arial"/>
              <a:cs typeface="Arial"/>
              <a:sym typeface="Arial"/>
            </a:endParaRPr>
          </a:p>
          <a:p>
            <a:pPr marL="457200" marR="0" lvl="0" indent="-228600" algn="l" rtl="0">
              <a:lnSpc>
                <a:spcPct val="100000"/>
              </a:lnSpc>
              <a:spcBef>
                <a:spcPts val="360"/>
              </a:spcBef>
              <a:spcAft>
                <a:spcPts val="0"/>
              </a:spcAft>
              <a:buClr>
                <a:srgbClr val="000000"/>
              </a:buClr>
              <a:buSzPts val="1400"/>
              <a:buFont typeface="Arial"/>
              <a:buNone/>
            </a:pPr>
            <a:r>
              <a:rPr lang="ja-JP" sz="1200" b="0" i="0" u="none" strike="noStrike" cap="none">
                <a:solidFill>
                  <a:schemeClr val="dk1"/>
                </a:solidFill>
                <a:latin typeface="Meiryo"/>
                <a:ea typeface="Meiryo"/>
                <a:cs typeface="Meiryo"/>
                <a:sym typeface="Meiryo"/>
              </a:rPr>
              <a:t>飲み続けるメリットを啓蒙するステップメールを設計</a:t>
            </a:r>
            <a:endParaRPr sz="1200" b="0" i="0" u="none" strike="noStrike" cap="none">
              <a:solidFill>
                <a:schemeClr val="dk1"/>
              </a:solidFill>
              <a:latin typeface="Meiryo"/>
              <a:ea typeface="Meiryo"/>
              <a:cs typeface="Meiryo"/>
              <a:sym typeface="Meiryo"/>
            </a:endParaRPr>
          </a:p>
          <a:p>
            <a:pPr marL="457200" marR="0" lvl="0" indent="-228600" algn="l" rtl="0">
              <a:lnSpc>
                <a:spcPct val="100000"/>
              </a:lnSpc>
              <a:spcBef>
                <a:spcPts val="360"/>
              </a:spcBef>
              <a:spcAft>
                <a:spcPts val="0"/>
              </a:spcAft>
              <a:buClr>
                <a:srgbClr val="000000"/>
              </a:buClr>
              <a:buSzPts val="1400"/>
              <a:buFont typeface="Arial"/>
              <a:buNone/>
            </a:pPr>
            <a:r>
              <a:rPr lang="ja-JP" sz="1200" b="0" i="0" u="none" strike="noStrike" cap="none">
                <a:solidFill>
                  <a:schemeClr val="dk1"/>
                </a:solidFill>
                <a:latin typeface="Meiryo"/>
                <a:ea typeface="Meiryo"/>
                <a:cs typeface="Meiryo"/>
                <a:sym typeface="Meiryo"/>
              </a:rPr>
              <a:t>2回目購入までに8回送る</a:t>
            </a:r>
            <a:endParaRPr sz="1400" b="0" i="0" u="none" strike="noStrike" cap="none">
              <a:solidFill>
                <a:srgbClr val="000000"/>
              </a:solidFill>
              <a:latin typeface="Arial"/>
              <a:ea typeface="Arial"/>
              <a:cs typeface="Arial"/>
              <a:sym typeface="Arial"/>
            </a:endParaRPr>
          </a:p>
          <a:p>
            <a:pPr marL="457200" marR="0" lvl="0" indent="-228600" algn="l" rtl="0">
              <a:lnSpc>
                <a:spcPct val="100000"/>
              </a:lnSpc>
              <a:spcBef>
                <a:spcPts val="360"/>
              </a:spcBef>
              <a:spcAft>
                <a:spcPts val="0"/>
              </a:spcAft>
              <a:buClr>
                <a:srgbClr val="000000"/>
              </a:buClr>
              <a:buSzPts val="1400"/>
              <a:buFont typeface="Arial"/>
              <a:buNone/>
            </a:pPr>
            <a:endParaRPr sz="1200" b="0" i="0" u="none" strike="noStrike" cap="none">
              <a:solidFill>
                <a:schemeClr val="dk1"/>
              </a:solidFill>
              <a:latin typeface="Meiryo"/>
              <a:ea typeface="Meiryo"/>
              <a:cs typeface="Meiryo"/>
              <a:sym typeface="Meiryo"/>
            </a:endParaRPr>
          </a:p>
          <a:p>
            <a:pPr marL="457200" marR="0" lvl="0" indent="-228600" algn="l" rtl="0">
              <a:lnSpc>
                <a:spcPct val="100000"/>
              </a:lnSpc>
              <a:spcBef>
                <a:spcPts val="360"/>
              </a:spcBef>
              <a:spcAft>
                <a:spcPts val="0"/>
              </a:spcAft>
              <a:buClr>
                <a:srgbClr val="000000"/>
              </a:buClr>
              <a:buSzPts val="1400"/>
              <a:buFont typeface="Arial"/>
              <a:buNone/>
            </a:pPr>
            <a:r>
              <a:rPr lang="ja-JP" sz="1200" b="0" i="0" u="none" strike="noStrike" cap="none">
                <a:solidFill>
                  <a:schemeClr val="dk1"/>
                </a:solidFill>
                <a:latin typeface="Meiryo"/>
                <a:ea typeface="Meiryo"/>
                <a:cs typeface="Meiryo"/>
                <a:sym typeface="Meiryo"/>
              </a:rPr>
              <a:t>【効果検証】</a:t>
            </a:r>
            <a:endParaRPr sz="1400" b="0" i="0" u="none" strike="noStrike" cap="none">
              <a:solidFill>
                <a:srgbClr val="000000"/>
              </a:solidFill>
              <a:latin typeface="Arial"/>
              <a:ea typeface="Arial"/>
              <a:cs typeface="Arial"/>
              <a:sym typeface="Arial"/>
            </a:endParaRPr>
          </a:p>
          <a:p>
            <a:pPr marL="457200" marR="0" lvl="0" indent="-228600" algn="l" rtl="0">
              <a:lnSpc>
                <a:spcPct val="100000"/>
              </a:lnSpc>
              <a:spcBef>
                <a:spcPts val="360"/>
              </a:spcBef>
              <a:spcAft>
                <a:spcPts val="0"/>
              </a:spcAft>
              <a:buClr>
                <a:srgbClr val="000000"/>
              </a:buClr>
              <a:buSzPts val="1400"/>
              <a:buFont typeface="Arial"/>
              <a:buNone/>
            </a:pPr>
            <a:r>
              <a:rPr lang="ja-JP" sz="1200" b="0" i="0" u="none" strike="noStrike" cap="none">
                <a:solidFill>
                  <a:schemeClr val="dk1"/>
                </a:solidFill>
                <a:latin typeface="Meiryo"/>
                <a:ea typeface="Meiryo"/>
                <a:cs typeface="Meiryo"/>
                <a:sym typeface="Meiryo"/>
              </a:rPr>
              <a:t>F2転換率が36%に。</a:t>
            </a:r>
            <a:endParaRPr sz="1200" b="0" i="0" u="none" strike="noStrike" cap="none">
              <a:solidFill>
                <a:schemeClr val="dk1"/>
              </a:solidFill>
              <a:latin typeface="Meiryo"/>
              <a:ea typeface="Meiryo"/>
              <a:cs typeface="Meiryo"/>
              <a:sym typeface="Meiryo"/>
            </a:endParaRPr>
          </a:p>
          <a:p>
            <a:pPr marL="457200" marR="0" lvl="0" indent="-228600" algn="l" rtl="0">
              <a:lnSpc>
                <a:spcPct val="100000"/>
              </a:lnSpc>
              <a:spcBef>
                <a:spcPts val="360"/>
              </a:spcBef>
              <a:spcAft>
                <a:spcPts val="0"/>
              </a:spcAft>
              <a:buClr>
                <a:srgbClr val="000000"/>
              </a:buClr>
              <a:buSzPts val="1400"/>
              <a:buFont typeface="Arial"/>
              <a:buNone/>
            </a:pPr>
            <a:r>
              <a:rPr lang="ja-JP" sz="1200" b="0" i="0" u="none" strike="noStrike" cap="none">
                <a:solidFill>
                  <a:schemeClr val="dk1"/>
                </a:solidFill>
                <a:latin typeface="Meiryo"/>
                <a:ea typeface="Meiryo"/>
                <a:cs typeface="Meiryo"/>
                <a:sym typeface="Meiryo"/>
              </a:rPr>
              <a:t>約7％の向上</a:t>
            </a:r>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9:notes"/>
          <p:cNvSpPr txBox="1">
            <a:spLocks noGrp="1"/>
          </p:cNvSpPr>
          <p:nvPr>
            <p:ph type="body" idx="1"/>
          </p:nvPr>
        </p:nvSpPr>
        <p:spPr>
          <a:xfrm>
            <a:off x="418475" y="3233211"/>
            <a:ext cx="9007179" cy="3063875"/>
          </a:xfrm>
          <a:prstGeom prst="rect">
            <a:avLst/>
          </a:prstGeom>
          <a:noFill/>
          <a:ln>
            <a:noFill/>
          </a:ln>
        </p:spPr>
        <p:txBody>
          <a:bodyPr spcFirstLastPara="1" wrap="square" lIns="91050" tIns="45525" rIns="91050" bIns="45525" anchor="t" anchorCtr="0">
            <a:noAutofit/>
          </a:bodyPr>
          <a:lstStyle/>
          <a:p>
            <a:pPr marL="0" lvl="0" indent="0" algn="l" rtl="0">
              <a:lnSpc>
                <a:spcPct val="100000"/>
              </a:lnSpc>
              <a:spcBef>
                <a:spcPts val="360"/>
              </a:spcBef>
              <a:spcAft>
                <a:spcPts val="0"/>
              </a:spcAft>
              <a:buSzPts val="1400"/>
              <a:buNone/>
            </a:pPr>
            <a:endParaRPr/>
          </a:p>
        </p:txBody>
      </p:sp>
      <p:sp>
        <p:nvSpPr>
          <p:cNvPr id="197" name="Google Shape;197;p9:notes"/>
          <p:cNvSpPr>
            <a:spLocks noGrp="1" noRot="1" noChangeAspect="1"/>
          </p:cNvSpPr>
          <p:nvPr>
            <p:ph type="sldImg" idx="2"/>
          </p:nvPr>
        </p:nvSpPr>
        <p:spPr>
          <a:xfrm>
            <a:off x="3267075" y="509588"/>
            <a:ext cx="3405188" cy="25542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0:notes"/>
          <p:cNvSpPr>
            <a:spLocks noGrp="1" noRot="1" noChangeAspect="1"/>
          </p:cNvSpPr>
          <p:nvPr>
            <p:ph type="sldImg" idx="2"/>
          </p:nvPr>
        </p:nvSpPr>
        <p:spPr>
          <a:xfrm>
            <a:off x="3267075" y="509588"/>
            <a:ext cx="3405188" cy="25542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07" name="Google Shape;207;p10:notes"/>
          <p:cNvSpPr txBox="1">
            <a:spLocks noGrp="1"/>
          </p:cNvSpPr>
          <p:nvPr>
            <p:ph type="body" idx="1"/>
          </p:nvPr>
        </p:nvSpPr>
        <p:spPr>
          <a:xfrm>
            <a:off x="1013201" y="3577855"/>
            <a:ext cx="3890494" cy="3063875"/>
          </a:xfrm>
          <a:prstGeom prst="rect">
            <a:avLst/>
          </a:prstGeom>
          <a:noFill/>
          <a:ln>
            <a:noFill/>
          </a:ln>
        </p:spPr>
        <p:txBody>
          <a:bodyPr spcFirstLastPara="1" wrap="square" lIns="91050" tIns="45525" rIns="91050" bIns="45525" anchor="t" anchorCtr="0">
            <a:noAutofit/>
          </a:bodyPr>
          <a:lstStyle/>
          <a:p>
            <a:pPr marL="0" lvl="0" indent="0" algn="l" rtl="0">
              <a:lnSpc>
                <a:spcPct val="100000"/>
              </a:lnSpc>
              <a:spcBef>
                <a:spcPts val="0"/>
              </a:spcBef>
              <a:spcAft>
                <a:spcPts val="0"/>
              </a:spcAft>
              <a:buSzPts val="1400"/>
              <a:buNone/>
            </a:pPr>
            <a:r>
              <a:rPr lang="ja-JP">
                <a:latin typeface="Meiryo"/>
                <a:ea typeface="Meiryo"/>
                <a:cs typeface="Meiryo"/>
                <a:sym typeface="Meiryo"/>
              </a:rPr>
              <a:t>会社名：株式会社ウエルネス・ラボ</a:t>
            </a:r>
            <a:endParaRPr>
              <a:latin typeface="Meiryo"/>
              <a:ea typeface="Meiryo"/>
              <a:cs typeface="Meiryo"/>
              <a:sym typeface="Meiryo"/>
            </a:endParaRPr>
          </a:p>
          <a:p>
            <a:pPr marL="0" lvl="0" indent="0" algn="l" rtl="0">
              <a:lnSpc>
                <a:spcPct val="100000"/>
              </a:lnSpc>
              <a:spcBef>
                <a:spcPts val="0"/>
              </a:spcBef>
              <a:spcAft>
                <a:spcPts val="0"/>
              </a:spcAft>
              <a:buSzPts val="1400"/>
              <a:buNone/>
            </a:pPr>
            <a:r>
              <a:rPr lang="ja-JP">
                <a:latin typeface="Meiryo"/>
                <a:ea typeface="Meiryo"/>
                <a:cs typeface="Meiryo"/>
                <a:sym typeface="Meiryo"/>
              </a:rPr>
              <a:t>商材：美容サプリメント</a:t>
            </a:r>
            <a:endParaRPr>
              <a:latin typeface="Meiryo"/>
              <a:ea typeface="Meiryo"/>
              <a:cs typeface="Meiryo"/>
              <a:sym typeface="Meiryo"/>
            </a:endParaRPr>
          </a:p>
          <a:p>
            <a:pPr marL="0" lvl="0" indent="0" algn="l" rtl="0">
              <a:lnSpc>
                <a:spcPct val="100000"/>
              </a:lnSpc>
              <a:spcBef>
                <a:spcPts val="0"/>
              </a:spcBef>
              <a:spcAft>
                <a:spcPts val="0"/>
              </a:spcAft>
              <a:buSzPts val="1400"/>
              <a:buNone/>
            </a:pPr>
            <a:r>
              <a:rPr lang="ja-JP">
                <a:latin typeface="Meiryo"/>
                <a:ea typeface="Meiryo"/>
                <a:cs typeface="Meiryo"/>
                <a:sym typeface="Meiryo"/>
              </a:rPr>
              <a:t>単価：3,000円</a:t>
            </a:r>
            <a:endParaRPr>
              <a:latin typeface="Meiryo"/>
              <a:ea typeface="Meiryo"/>
              <a:cs typeface="Meiryo"/>
              <a:sym typeface="Meiryo"/>
            </a:endParaRPr>
          </a:p>
          <a:p>
            <a:pPr marL="0" lvl="0" indent="0" algn="l" rtl="0">
              <a:lnSpc>
                <a:spcPct val="100000"/>
              </a:lnSpc>
              <a:spcBef>
                <a:spcPts val="0"/>
              </a:spcBef>
              <a:spcAft>
                <a:spcPts val="0"/>
              </a:spcAft>
              <a:buSzPts val="1400"/>
              <a:buNone/>
            </a:pPr>
            <a:r>
              <a:rPr lang="ja-JP">
                <a:latin typeface="Meiryo"/>
                <a:ea typeface="Meiryo"/>
                <a:cs typeface="Meiryo"/>
                <a:sym typeface="Meiryo"/>
              </a:rPr>
              <a:t>	</a:t>
            </a:r>
            <a:endParaRPr/>
          </a:p>
          <a:p>
            <a:pPr marL="0" lvl="0" indent="0" algn="l" rtl="0">
              <a:lnSpc>
                <a:spcPct val="100000"/>
              </a:lnSpc>
              <a:spcBef>
                <a:spcPts val="0"/>
              </a:spcBef>
              <a:spcAft>
                <a:spcPts val="0"/>
              </a:spcAft>
              <a:buSzPts val="1400"/>
              <a:buNone/>
            </a:pPr>
            <a:r>
              <a:rPr lang="ja-JP">
                <a:latin typeface="Meiryo"/>
                <a:ea typeface="Meiryo"/>
                <a:cs typeface="Meiryo"/>
                <a:sym typeface="Meiryo"/>
              </a:rPr>
              <a:t>【分析】</a:t>
            </a:r>
            <a:endParaRPr/>
          </a:p>
          <a:p>
            <a:pPr marL="0" lvl="0" indent="0" algn="l" rtl="0">
              <a:lnSpc>
                <a:spcPct val="100000"/>
              </a:lnSpc>
              <a:spcBef>
                <a:spcPts val="0"/>
              </a:spcBef>
              <a:spcAft>
                <a:spcPts val="0"/>
              </a:spcAft>
              <a:buSzPts val="1400"/>
              <a:buNone/>
            </a:pPr>
            <a:r>
              <a:rPr lang="ja-JP">
                <a:latin typeface="Meiryo"/>
                <a:ea typeface="Meiryo"/>
                <a:cs typeface="Meiryo"/>
                <a:sym typeface="Meiryo"/>
              </a:rPr>
              <a:t>ステップメールを打っていない商品で販売数の多い</a:t>
            </a:r>
            <a:endParaRPr>
              <a:latin typeface="Meiryo"/>
              <a:ea typeface="Meiryo"/>
              <a:cs typeface="Meiryo"/>
              <a:sym typeface="Meiryo"/>
            </a:endParaRPr>
          </a:p>
          <a:p>
            <a:pPr marL="0" lvl="0" indent="0" algn="l" rtl="0">
              <a:lnSpc>
                <a:spcPct val="100000"/>
              </a:lnSpc>
              <a:spcBef>
                <a:spcPts val="0"/>
              </a:spcBef>
              <a:spcAft>
                <a:spcPts val="0"/>
              </a:spcAft>
              <a:buSzPts val="1400"/>
              <a:buNone/>
            </a:pPr>
            <a:r>
              <a:rPr lang="ja-JP">
                <a:latin typeface="Meiryo"/>
                <a:ea typeface="Meiryo"/>
                <a:cs typeface="Meiryo"/>
                <a:sym typeface="Meiryo"/>
              </a:rPr>
              <a:t>商品を発見</a:t>
            </a:r>
            <a:endParaRPr>
              <a:latin typeface="Meiryo"/>
              <a:ea typeface="Meiryo"/>
              <a:cs typeface="Meiryo"/>
              <a:sym typeface="Meiryo"/>
            </a:endParaRPr>
          </a:p>
          <a:p>
            <a:pPr marL="0" lvl="0" indent="0" algn="l" rtl="0">
              <a:lnSpc>
                <a:spcPct val="100000"/>
              </a:lnSpc>
              <a:spcBef>
                <a:spcPts val="0"/>
              </a:spcBef>
              <a:spcAft>
                <a:spcPts val="0"/>
              </a:spcAft>
              <a:buSzPts val="1400"/>
              <a:buNone/>
            </a:pPr>
            <a:endParaRPr>
              <a:latin typeface="Meiryo"/>
              <a:ea typeface="Meiryo"/>
              <a:cs typeface="Meiryo"/>
              <a:sym typeface="Meiryo"/>
            </a:endParaRPr>
          </a:p>
          <a:p>
            <a:pPr marL="0" lvl="0" indent="0" algn="l" rtl="0">
              <a:lnSpc>
                <a:spcPct val="100000"/>
              </a:lnSpc>
              <a:spcBef>
                <a:spcPts val="0"/>
              </a:spcBef>
              <a:spcAft>
                <a:spcPts val="0"/>
              </a:spcAft>
              <a:buSzPts val="1400"/>
              <a:buNone/>
            </a:pPr>
            <a:r>
              <a:rPr lang="ja-JP">
                <a:latin typeface="Meiryo"/>
                <a:ea typeface="Meiryo"/>
                <a:cs typeface="Meiryo"/>
                <a:sym typeface="Meiryo"/>
              </a:rPr>
              <a:t>【施策】</a:t>
            </a:r>
            <a:endParaRPr/>
          </a:p>
          <a:p>
            <a:pPr marL="0" lvl="0" indent="0" algn="l" rtl="0">
              <a:lnSpc>
                <a:spcPct val="100000"/>
              </a:lnSpc>
              <a:spcBef>
                <a:spcPts val="0"/>
              </a:spcBef>
              <a:spcAft>
                <a:spcPts val="0"/>
              </a:spcAft>
              <a:buSzPts val="1400"/>
              <a:buNone/>
            </a:pPr>
            <a:r>
              <a:rPr lang="ja-JP">
                <a:latin typeface="Meiryo"/>
                <a:ea typeface="Meiryo"/>
                <a:cs typeface="Meiryo"/>
                <a:sym typeface="Meiryo"/>
              </a:rPr>
              <a:t>対象商品に対するステップメールを作成。</a:t>
            </a:r>
            <a:endParaRPr>
              <a:latin typeface="Meiryo"/>
              <a:ea typeface="Meiryo"/>
              <a:cs typeface="Meiryo"/>
              <a:sym typeface="Meiryo"/>
            </a:endParaRPr>
          </a:p>
          <a:p>
            <a:pPr marL="0" lvl="0" indent="0" algn="l" rtl="0">
              <a:lnSpc>
                <a:spcPct val="100000"/>
              </a:lnSpc>
              <a:spcBef>
                <a:spcPts val="0"/>
              </a:spcBef>
              <a:spcAft>
                <a:spcPts val="0"/>
              </a:spcAft>
              <a:buSzPts val="1400"/>
              <a:buNone/>
            </a:pPr>
            <a:endParaRPr>
              <a:latin typeface="Meiryo"/>
              <a:ea typeface="Meiryo"/>
              <a:cs typeface="Meiryo"/>
              <a:sym typeface="Meiryo"/>
            </a:endParaRPr>
          </a:p>
          <a:p>
            <a:pPr marL="0" lvl="0" indent="0" algn="l" rtl="0">
              <a:lnSpc>
                <a:spcPct val="100000"/>
              </a:lnSpc>
              <a:spcBef>
                <a:spcPts val="0"/>
              </a:spcBef>
              <a:spcAft>
                <a:spcPts val="0"/>
              </a:spcAft>
              <a:buSzPts val="1400"/>
              <a:buNone/>
            </a:pPr>
            <a:r>
              <a:rPr lang="ja-JP">
                <a:latin typeface="Meiryo"/>
                <a:ea typeface="Meiryo"/>
                <a:cs typeface="Meiryo"/>
                <a:sym typeface="Meiryo"/>
              </a:rPr>
              <a:t>【効果検証】</a:t>
            </a:r>
            <a:endParaRPr/>
          </a:p>
          <a:p>
            <a:pPr marL="0" lvl="0" indent="0" algn="l" rtl="0">
              <a:lnSpc>
                <a:spcPct val="100000"/>
              </a:lnSpc>
              <a:spcBef>
                <a:spcPts val="0"/>
              </a:spcBef>
              <a:spcAft>
                <a:spcPts val="0"/>
              </a:spcAft>
              <a:buSzPts val="1400"/>
              <a:buNone/>
            </a:pPr>
            <a:r>
              <a:rPr lang="ja-JP">
                <a:latin typeface="Meiryo"/>
                <a:ea typeface="Meiryo"/>
                <a:cs typeface="Meiryo"/>
                <a:sym typeface="Meiryo"/>
              </a:rPr>
              <a:t>3か月のLTVが約300円伸びた。</a:t>
            </a:r>
            <a:endParaRPr>
              <a:latin typeface="Meiryo"/>
              <a:ea typeface="Meiryo"/>
              <a:cs typeface="Meiryo"/>
              <a:sym typeface="Meiryo"/>
            </a:endParaRPr>
          </a:p>
          <a:p>
            <a:pPr marL="0" lvl="0" indent="0" algn="l" rtl="0">
              <a:lnSpc>
                <a:spcPct val="100000"/>
              </a:lnSpc>
              <a:spcBef>
                <a:spcPts val="0"/>
              </a:spcBef>
              <a:spcAft>
                <a:spcPts val="0"/>
              </a:spcAft>
              <a:buSzPts val="1400"/>
              <a:buNone/>
            </a:pPr>
            <a:r>
              <a:rPr lang="ja-JP">
                <a:latin typeface="Meiryo"/>
                <a:ea typeface="Meiryo"/>
                <a:cs typeface="Meiryo"/>
                <a:sym typeface="Meiryo"/>
              </a:rPr>
              <a:t>月の新規が500人いたので、150000円のインパクト</a:t>
            </a:r>
            <a:endParaRPr>
              <a:latin typeface="Meiryo"/>
              <a:ea typeface="Meiryo"/>
              <a:cs typeface="Meiryo"/>
              <a:sym typeface="Meiryo"/>
            </a:endParaRPr>
          </a:p>
          <a:p>
            <a:pPr marL="0" lvl="0" indent="0" algn="l" rtl="0">
              <a:lnSpc>
                <a:spcPct val="100000"/>
              </a:lnSpc>
              <a:spcBef>
                <a:spcPts val="0"/>
              </a:spcBef>
              <a:spcAft>
                <a:spcPts val="0"/>
              </a:spcAft>
              <a:buSzPts val="1400"/>
              <a:buNone/>
            </a:pPr>
            <a:endParaRPr>
              <a:latin typeface="Meiryo"/>
              <a:ea typeface="Meiryo"/>
              <a:cs typeface="Meiryo"/>
              <a:sym typeface="Meiryo"/>
            </a:endParaRPr>
          </a:p>
        </p:txBody>
      </p:sp>
      <p:sp>
        <p:nvSpPr>
          <p:cNvPr id="208" name="Google Shape;208;p10:notes"/>
          <p:cNvSpPr txBox="1">
            <a:spLocks noGrp="1"/>
          </p:cNvSpPr>
          <p:nvPr>
            <p:ph type="sldNum" idx="12"/>
          </p:nvPr>
        </p:nvSpPr>
        <p:spPr>
          <a:xfrm>
            <a:off x="5630960" y="6466419"/>
            <a:ext cx="4306156" cy="339726"/>
          </a:xfrm>
          <a:prstGeom prst="rect">
            <a:avLst/>
          </a:prstGeom>
          <a:noFill/>
          <a:ln>
            <a:noFill/>
          </a:ln>
        </p:spPr>
        <p:txBody>
          <a:bodyPr spcFirstLastPara="1" wrap="square" lIns="91050" tIns="45525" rIns="91050" bIns="45525"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8</a:t>
            </a:fld>
            <a:endParaRPr/>
          </a:p>
        </p:txBody>
      </p:sp>
      <p:sp>
        <p:nvSpPr>
          <p:cNvPr id="209" name="Google Shape;209;p10:notes"/>
          <p:cNvSpPr/>
          <p:nvPr/>
        </p:nvSpPr>
        <p:spPr>
          <a:xfrm>
            <a:off x="1883759" y="3113753"/>
            <a:ext cx="6767138"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rgbClr val="FF0000"/>
                </a:solidFill>
                <a:latin typeface="Arial"/>
                <a:ea typeface="Arial"/>
                <a:cs typeface="Arial"/>
                <a:sym typeface="Arial"/>
              </a:rPr>
              <a:t>初回商品を軸とした</a:t>
            </a:r>
            <a:r>
              <a:rPr lang="ja-JP" sz="1400" b="0" i="0" u="none" strike="noStrike" cap="none">
                <a:solidFill>
                  <a:srgbClr val="000000"/>
                </a:solidFill>
                <a:latin typeface="Arial"/>
                <a:ea typeface="Arial"/>
                <a:cs typeface="Arial"/>
                <a:sym typeface="Arial"/>
              </a:rPr>
              <a:t>リピートに繋がりやすい商品を見つけ出すことができます。</a:t>
            </a:r>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1:notes"/>
          <p:cNvSpPr>
            <a:spLocks noGrp="1" noRot="1" noChangeAspect="1"/>
          </p:cNvSpPr>
          <p:nvPr>
            <p:ph type="sldImg" idx="2"/>
          </p:nvPr>
        </p:nvSpPr>
        <p:spPr>
          <a:xfrm>
            <a:off x="3267075" y="509588"/>
            <a:ext cx="3405188" cy="25542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19" name="Google Shape;219;p11:notes"/>
          <p:cNvSpPr txBox="1">
            <a:spLocks noGrp="1"/>
          </p:cNvSpPr>
          <p:nvPr>
            <p:ph type="body" idx="1"/>
          </p:nvPr>
        </p:nvSpPr>
        <p:spPr>
          <a:xfrm>
            <a:off x="1013201" y="3577855"/>
            <a:ext cx="3890494" cy="3063875"/>
          </a:xfrm>
          <a:prstGeom prst="rect">
            <a:avLst/>
          </a:prstGeom>
          <a:noFill/>
          <a:ln>
            <a:noFill/>
          </a:ln>
        </p:spPr>
        <p:txBody>
          <a:bodyPr spcFirstLastPara="1" wrap="square" lIns="91050" tIns="45525" rIns="91050" bIns="45525" anchor="t" anchorCtr="0">
            <a:noAutofit/>
          </a:bodyPr>
          <a:lstStyle/>
          <a:p>
            <a:pPr marL="0" lvl="0" indent="0" algn="l" rtl="0">
              <a:lnSpc>
                <a:spcPct val="100000"/>
              </a:lnSpc>
              <a:spcBef>
                <a:spcPts val="0"/>
              </a:spcBef>
              <a:spcAft>
                <a:spcPts val="0"/>
              </a:spcAft>
              <a:buSzPts val="1400"/>
              <a:buNone/>
            </a:pPr>
            <a:r>
              <a:rPr lang="ja-JP">
                <a:latin typeface="Meiryo"/>
                <a:ea typeface="Meiryo"/>
                <a:cs typeface="Meiryo"/>
                <a:sym typeface="Meiryo"/>
              </a:rPr>
              <a:t>会社名：株式会社ウエルネス・ラボ</a:t>
            </a:r>
            <a:endParaRPr>
              <a:latin typeface="Meiryo"/>
              <a:ea typeface="Meiryo"/>
              <a:cs typeface="Meiryo"/>
              <a:sym typeface="Meiryo"/>
            </a:endParaRPr>
          </a:p>
          <a:p>
            <a:pPr marL="0" lvl="0" indent="0" algn="l" rtl="0">
              <a:lnSpc>
                <a:spcPct val="100000"/>
              </a:lnSpc>
              <a:spcBef>
                <a:spcPts val="0"/>
              </a:spcBef>
              <a:spcAft>
                <a:spcPts val="0"/>
              </a:spcAft>
              <a:buSzPts val="1400"/>
              <a:buNone/>
            </a:pPr>
            <a:r>
              <a:rPr lang="ja-JP">
                <a:latin typeface="Meiryo"/>
                <a:ea typeface="Meiryo"/>
                <a:cs typeface="Meiryo"/>
                <a:sym typeface="Meiryo"/>
              </a:rPr>
              <a:t>商材：美容サプリメント</a:t>
            </a:r>
            <a:endParaRPr>
              <a:latin typeface="Meiryo"/>
              <a:ea typeface="Meiryo"/>
              <a:cs typeface="Meiryo"/>
              <a:sym typeface="Meiryo"/>
            </a:endParaRPr>
          </a:p>
          <a:p>
            <a:pPr marL="0" lvl="0" indent="0" algn="l" rtl="0">
              <a:lnSpc>
                <a:spcPct val="100000"/>
              </a:lnSpc>
              <a:spcBef>
                <a:spcPts val="0"/>
              </a:spcBef>
              <a:spcAft>
                <a:spcPts val="0"/>
              </a:spcAft>
              <a:buSzPts val="1400"/>
              <a:buNone/>
            </a:pPr>
            <a:r>
              <a:rPr lang="ja-JP">
                <a:latin typeface="Meiryo"/>
                <a:ea typeface="Meiryo"/>
                <a:cs typeface="Meiryo"/>
                <a:sym typeface="Meiryo"/>
              </a:rPr>
              <a:t>単価：3,000円</a:t>
            </a:r>
            <a:endParaRPr>
              <a:latin typeface="Meiryo"/>
              <a:ea typeface="Meiryo"/>
              <a:cs typeface="Meiryo"/>
              <a:sym typeface="Meiryo"/>
            </a:endParaRPr>
          </a:p>
          <a:p>
            <a:pPr marL="0" lvl="0" indent="0" algn="l" rtl="0">
              <a:lnSpc>
                <a:spcPct val="100000"/>
              </a:lnSpc>
              <a:spcBef>
                <a:spcPts val="0"/>
              </a:spcBef>
              <a:spcAft>
                <a:spcPts val="0"/>
              </a:spcAft>
              <a:buSzPts val="1400"/>
              <a:buNone/>
            </a:pPr>
            <a:r>
              <a:rPr lang="ja-JP">
                <a:latin typeface="Meiryo"/>
                <a:ea typeface="Meiryo"/>
                <a:cs typeface="Meiryo"/>
                <a:sym typeface="Meiryo"/>
              </a:rPr>
              <a:t>	</a:t>
            </a:r>
            <a:endParaRPr/>
          </a:p>
          <a:p>
            <a:pPr marL="0" lvl="0" indent="0" algn="l" rtl="0">
              <a:lnSpc>
                <a:spcPct val="100000"/>
              </a:lnSpc>
              <a:spcBef>
                <a:spcPts val="0"/>
              </a:spcBef>
              <a:spcAft>
                <a:spcPts val="0"/>
              </a:spcAft>
              <a:buSzPts val="1400"/>
              <a:buNone/>
            </a:pPr>
            <a:r>
              <a:rPr lang="ja-JP">
                <a:latin typeface="Meiryo"/>
                <a:ea typeface="Meiryo"/>
                <a:cs typeface="Meiryo"/>
                <a:sym typeface="Meiryo"/>
              </a:rPr>
              <a:t>【分析】</a:t>
            </a:r>
            <a:endParaRPr/>
          </a:p>
          <a:p>
            <a:pPr marL="0" lvl="0" indent="0" algn="l" rtl="0">
              <a:lnSpc>
                <a:spcPct val="100000"/>
              </a:lnSpc>
              <a:spcBef>
                <a:spcPts val="0"/>
              </a:spcBef>
              <a:spcAft>
                <a:spcPts val="0"/>
              </a:spcAft>
              <a:buSzPts val="1400"/>
              <a:buNone/>
            </a:pPr>
            <a:r>
              <a:rPr lang="ja-JP">
                <a:latin typeface="Meiryo"/>
                <a:ea typeface="Meiryo"/>
                <a:cs typeface="Meiryo"/>
                <a:sym typeface="Meiryo"/>
              </a:rPr>
              <a:t>ステップメールを打っていない商品で販売数の多い</a:t>
            </a:r>
            <a:endParaRPr>
              <a:latin typeface="Meiryo"/>
              <a:ea typeface="Meiryo"/>
              <a:cs typeface="Meiryo"/>
              <a:sym typeface="Meiryo"/>
            </a:endParaRPr>
          </a:p>
          <a:p>
            <a:pPr marL="0" lvl="0" indent="0" algn="l" rtl="0">
              <a:lnSpc>
                <a:spcPct val="100000"/>
              </a:lnSpc>
              <a:spcBef>
                <a:spcPts val="0"/>
              </a:spcBef>
              <a:spcAft>
                <a:spcPts val="0"/>
              </a:spcAft>
              <a:buSzPts val="1400"/>
              <a:buNone/>
            </a:pPr>
            <a:r>
              <a:rPr lang="ja-JP">
                <a:latin typeface="Meiryo"/>
                <a:ea typeface="Meiryo"/>
                <a:cs typeface="Meiryo"/>
                <a:sym typeface="Meiryo"/>
              </a:rPr>
              <a:t>商品を発見</a:t>
            </a:r>
            <a:endParaRPr>
              <a:latin typeface="Meiryo"/>
              <a:ea typeface="Meiryo"/>
              <a:cs typeface="Meiryo"/>
              <a:sym typeface="Meiryo"/>
            </a:endParaRPr>
          </a:p>
          <a:p>
            <a:pPr marL="0" lvl="0" indent="0" algn="l" rtl="0">
              <a:lnSpc>
                <a:spcPct val="100000"/>
              </a:lnSpc>
              <a:spcBef>
                <a:spcPts val="0"/>
              </a:spcBef>
              <a:spcAft>
                <a:spcPts val="0"/>
              </a:spcAft>
              <a:buSzPts val="1400"/>
              <a:buNone/>
            </a:pPr>
            <a:endParaRPr>
              <a:latin typeface="Meiryo"/>
              <a:ea typeface="Meiryo"/>
              <a:cs typeface="Meiryo"/>
              <a:sym typeface="Meiryo"/>
            </a:endParaRPr>
          </a:p>
          <a:p>
            <a:pPr marL="0" lvl="0" indent="0" algn="l" rtl="0">
              <a:lnSpc>
                <a:spcPct val="100000"/>
              </a:lnSpc>
              <a:spcBef>
                <a:spcPts val="0"/>
              </a:spcBef>
              <a:spcAft>
                <a:spcPts val="0"/>
              </a:spcAft>
              <a:buSzPts val="1400"/>
              <a:buNone/>
            </a:pPr>
            <a:r>
              <a:rPr lang="ja-JP">
                <a:latin typeface="Meiryo"/>
                <a:ea typeface="Meiryo"/>
                <a:cs typeface="Meiryo"/>
                <a:sym typeface="Meiryo"/>
              </a:rPr>
              <a:t>【施策】</a:t>
            </a:r>
            <a:endParaRPr/>
          </a:p>
          <a:p>
            <a:pPr marL="0" lvl="0" indent="0" algn="l" rtl="0">
              <a:lnSpc>
                <a:spcPct val="100000"/>
              </a:lnSpc>
              <a:spcBef>
                <a:spcPts val="0"/>
              </a:spcBef>
              <a:spcAft>
                <a:spcPts val="0"/>
              </a:spcAft>
              <a:buSzPts val="1400"/>
              <a:buNone/>
            </a:pPr>
            <a:r>
              <a:rPr lang="ja-JP">
                <a:latin typeface="Meiryo"/>
                <a:ea typeface="Meiryo"/>
                <a:cs typeface="Meiryo"/>
                <a:sym typeface="Meiryo"/>
              </a:rPr>
              <a:t>対象商品に対するステップメールを作成。</a:t>
            </a:r>
            <a:endParaRPr>
              <a:latin typeface="Meiryo"/>
              <a:ea typeface="Meiryo"/>
              <a:cs typeface="Meiryo"/>
              <a:sym typeface="Meiryo"/>
            </a:endParaRPr>
          </a:p>
          <a:p>
            <a:pPr marL="0" lvl="0" indent="0" algn="l" rtl="0">
              <a:lnSpc>
                <a:spcPct val="100000"/>
              </a:lnSpc>
              <a:spcBef>
                <a:spcPts val="0"/>
              </a:spcBef>
              <a:spcAft>
                <a:spcPts val="0"/>
              </a:spcAft>
              <a:buSzPts val="1400"/>
              <a:buNone/>
            </a:pPr>
            <a:endParaRPr>
              <a:latin typeface="Meiryo"/>
              <a:ea typeface="Meiryo"/>
              <a:cs typeface="Meiryo"/>
              <a:sym typeface="Meiryo"/>
            </a:endParaRPr>
          </a:p>
          <a:p>
            <a:pPr marL="0" lvl="0" indent="0" algn="l" rtl="0">
              <a:lnSpc>
                <a:spcPct val="100000"/>
              </a:lnSpc>
              <a:spcBef>
                <a:spcPts val="0"/>
              </a:spcBef>
              <a:spcAft>
                <a:spcPts val="0"/>
              </a:spcAft>
              <a:buSzPts val="1400"/>
              <a:buNone/>
            </a:pPr>
            <a:r>
              <a:rPr lang="ja-JP">
                <a:latin typeface="Meiryo"/>
                <a:ea typeface="Meiryo"/>
                <a:cs typeface="Meiryo"/>
                <a:sym typeface="Meiryo"/>
              </a:rPr>
              <a:t>【効果検証】</a:t>
            </a:r>
            <a:endParaRPr/>
          </a:p>
          <a:p>
            <a:pPr marL="0" lvl="0" indent="0" algn="l" rtl="0">
              <a:lnSpc>
                <a:spcPct val="100000"/>
              </a:lnSpc>
              <a:spcBef>
                <a:spcPts val="0"/>
              </a:spcBef>
              <a:spcAft>
                <a:spcPts val="0"/>
              </a:spcAft>
              <a:buSzPts val="1400"/>
              <a:buNone/>
            </a:pPr>
            <a:r>
              <a:rPr lang="ja-JP">
                <a:latin typeface="Meiryo"/>
                <a:ea typeface="Meiryo"/>
                <a:cs typeface="Meiryo"/>
                <a:sym typeface="Meiryo"/>
              </a:rPr>
              <a:t>3か月のLTVが約300円伸びた。</a:t>
            </a:r>
            <a:endParaRPr>
              <a:latin typeface="Meiryo"/>
              <a:ea typeface="Meiryo"/>
              <a:cs typeface="Meiryo"/>
              <a:sym typeface="Meiryo"/>
            </a:endParaRPr>
          </a:p>
          <a:p>
            <a:pPr marL="0" lvl="0" indent="0" algn="l" rtl="0">
              <a:lnSpc>
                <a:spcPct val="100000"/>
              </a:lnSpc>
              <a:spcBef>
                <a:spcPts val="0"/>
              </a:spcBef>
              <a:spcAft>
                <a:spcPts val="0"/>
              </a:spcAft>
              <a:buSzPts val="1400"/>
              <a:buNone/>
            </a:pPr>
            <a:r>
              <a:rPr lang="ja-JP">
                <a:latin typeface="Meiryo"/>
                <a:ea typeface="Meiryo"/>
                <a:cs typeface="Meiryo"/>
                <a:sym typeface="Meiryo"/>
              </a:rPr>
              <a:t>月の新規が500人いたので、150000円のインパクト</a:t>
            </a:r>
            <a:endParaRPr>
              <a:latin typeface="Meiryo"/>
              <a:ea typeface="Meiryo"/>
              <a:cs typeface="Meiryo"/>
              <a:sym typeface="Meiryo"/>
            </a:endParaRPr>
          </a:p>
          <a:p>
            <a:pPr marL="0" lvl="0" indent="0" algn="l" rtl="0">
              <a:lnSpc>
                <a:spcPct val="100000"/>
              </a:lnSpc>
              <a:spcBef>
                <a:spcPts val="0"/>
              </a:spcBef>
              <a:spcAft>
                <a:spcPts val="0"/>
              </a:spcAft>
              <a:buSzPts val="1400"/>
              <a:buNone/>
            </a:pPr>
            <a:endParaRPr>
              <a:latin typeface="Meiryo"/>
              <a:ea typeface="Meiryo"/>
              <a:cs typeface="Meiryo"/>
              <a:sym typeface="Meiryo"/>
            </a:endParaRPr>
          </a:p>
        </p:txBody>
      </p:sp>
      <p:sp>
        <p:nvSpPr>
          <p:cNvPr id="220" name="Google Shape;220;p11:notes"/>
          <p:cNvSpPr txBox="1">
            <a:spLocks noGrp="1"/>
          </p:cNvSpPr>
          <p:nvPr>
            <p:ph type="sldNum" idx="12"/>
          </p:nvPr>
        </p:nvSpPr>
        <p:spPr>
          <a:xfrm>
            <a:off x="5630960" y="6466419"/>
            <a:ext cx="4306156" cy="339726"/>
          </a:xfrm>
          <a:prstGeom prst="rect">
            <a:avLst/>
          </a:prstGeom>
          <a:noFill/>
          <a:ln>
            <a:noFill/>
          </a:ln>
        </p:spPr>
        <p:txBody>
          <a:bodyPr spcFirstLastPara="1" wrap="square" lIns="91050" tIns="45525" rIns="91050" bIns="45525"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9</a:t>
            </a:fld>
            <a:endParaRPr/>
          </a:p>
        </p:txBody>
      </p:sp>
      <p:sp>
        <p:nvSpPr>
          <p:cNvPr id="221" name="Google Shape;221;p11:notes"/>
          <p:cNvSpPr/>
          <p:nvPr/>
        </p:nvSpPr>
        <p:spPr>
          <a:xfrm>
            <a:off x="1883759" y="3113753"/>
            <a:ext cx="6767138"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rgbClr val="FF0000"/>
                </a:solidFill>
                <a:latin typeface="Arial"/>
                <a:ea typeface="Arial"/>
                <a:cs typeface="Arial"/>
                <a:sym typeface="Arial"/>
              </a:rPr>
              <a:t>初回商品を軸とした</a:t>
            </a:r>
            <a:r>
              <a:rPr lang="ja-JP" sz="1400" b="0" i="0" u="none" strike="noStrike" cap="none">
                <a:solidFill>
                  <a:srgbClr val="000000"/>
                </a:solidFill>
                <a:latin typeface="Arial"/>
                <a:ea typeface="Arial"/>
                <a:cs typeface="Arial"/>
                <a:sym typeface="Arial"/>
              </a:rPr>
              <a:t>リピートに繋がりやすい商品を見つけ出すことができます。</a:t>
            </a:r>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タイトル スライド" type="title">
  <p:cSld name="TITLE">
    <p:spTree>
      <p:nvGrpSpPr>
        <p:cNvPr id="1" name="Shape 20"/>
        <p:cNvGrpSpPr/>
        <p:nvPr/>
      </p:nvGrpSpPr>
      <p:grpSpPr>
        <a:xfrm>
          <a:off x="0" y="0"/>
          <a:ext cx="0" cy="0"/>
          <a:chOff x="0" y="0"/>
          <a:chExt cx="0" cy="0"/>
        </a:xfrm>
      </p:grpSpPr>
      <p:sp>
        <p:nvSpPr>
          <p:cNvPr id="21" name="Google Shape;21;p19"/>
          <p:cNvSpPr txBox="1"/>
          <p:nvPr/>
        </p:nvSpPr>
        <p:spPr>
          <a:xfrm>
            <a:off x="2438400" y="4267200"/>
            <a:ext cx="6227763" cy="20732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000"/>
              <a:buFont typeface="Arial"/>
              <a:buNone/>
            </a:pPr>
            <a:r>
              <a:rPr lang="ja-JP" sz="13000" b="1" i="0" u="none" strike="noStrike" cap="none">
                <a:solidFill>
                  <a:srgbClr val="F8F8F8"/>
                </a:solidFill>
                <a:latin typeface="Century Gothic"/>
                <a:ea typeface="Century Gothic"/>
                <a:cs typeface="Century Gothic"/>
                <a:sym typeface="Century Gothic"/>
              </a:rPr>
              <a:t>E-Grant</a:t>
            </a:r>
            <a:endParaRPr sz="1400" b="0" i="0" u="none" strike="noStrike" cap="none">
              <a:solidFill>
                <a:srgbClr val="000000"/>
              </a:solidFill>
              <a:latin typeface="Arial"/>
              <a:ea typeface="Arial"/>
              <a:cs typeface="Arial"/>
              <a:sym typeface="Arial"/>
            </a:endParaRPr>
          </a:p>
        </p:txBody>
      </p:sp>
      <p:sp>
        <p:nvSpPr>
          <p:cNvPr id="22" name="Google Shape;22;p19"/>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3" name="Google Shape;23;p19"/>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chemeClr val="dk1"/>
              </a:buClr>
              <a:buSzPts val="3200"/>
              <a:buFont typeface="Arial"/>
              <a:buNone/>
              <a:defRPr/>
            </a:lvl1pPr>
            <a:lvl2pPr lvl="1" algn="ctr">
              <a:lnSpc>
                <a:spcPct val="100000"/>
              </a:lnSpc>
              <a:spcBef>
                <a:spcPts val="560"/>
              </a:spcBef>
              <a:spcAft>
                <a:spcPts val="0"/>
              </a:spcAft>
              <a:buClr>
                <a:schemeClr val="dk1"/>
              </a:buClr>
              <a:buSzPts val="2800"/>
              <a:buFont typeface="Arial"/>
              <a:buNone/>
              <a:defRPr/>
            </a:lvl2pPr>
            <a:lvl3pPr lvl="2" algn="ctr">
              <a:lnSpc>
                <a:spcPct val="100000"/>
              </a:lnSpc>
              <a:spcBef>
                <a:spcPts val="480"/>
              </a:spcBef>
              <a:spcAft>
                <a:spcPts val="0"/>
              </a:spcAft>
              <a:buClr>
                <a:schemeClr val="dk1"/>
              </a:buClr>
              <a:buSzPts val="2400"/>
              <a:buFont typeface="Arial"/>
              <a:buNone/>
              <a:defRPr/>
            </a:lvl3pPr>
            <a:lvl4pPr lvl="3" algn="ctr">
              <a:lnSpc>
                <a:spcPct val="100000"/>
              </a:lnSpc>
              <a:spcBef>
                <a:spcPts val="400"/>
              </a:spcBef>
              <a:spcAft>
                <a:spcPts val="0"/>
              </a:spcAft>
              <a:buClr>
                <a:schemeClr val="dk1"/>
              </a:buClr>
              <a:buSzPts val="2000"/>
              <a:buFont typeface="Arial"/>
              <a:buNone/>
              <a:defRPr/>
            </a:lvl4pPr>
            <a:lvl5pPr lvl="4" algn="ctr">
              <a:lnSpc>
                <a:spcPct val="100000"/>
              </a:lnSpc>
              <a:spcBef>
                <a:spcPts val="400"/>
              </a:spcBef>
              <a:spcAft>
                <a:spcPts val="0"/>
              </a:spcAft>
              <a:buClr>
                <a:schemeClr val="dk1"/>
              </a:buClr>
              <a:buSzPts val="2000"/>
              <a:buFont typeface="Arial"/>
              <a:buNone/>
              <a:defRPr/>
            </a:lvl5pPr>
            <a:lvl6pPr lvl="5" algn="ctr">
              <a:lnSpc>
                <a:spcPct val="100000"/>
              </a:lnSpc>
              <a:spcBef>
                <a:spcPts val="400"/>
              </a:spcBef>
              <a:spcAft>
                <a:spcPts val="0"/>
              </a:spcAft>
              <a:buClr>
                <a:schemeClr val="dk1"/>
              </a:buClr>
              <a:buSzPts val="2000"/>
              <a:buFont typeface="Arial"/>
              <a:buNone/>
              <a:defRPr/>
            </a:lvl6pPr>
            <a:lvl7pPr lvl="6" algn="ctr">
              <a:lnSpc>
                <a:spcPct val="100000"/>
              </a:lnSpc>
              <a:spcBef>
                <a:spcPts val="400"/>
              </a:spcBef>
              <a:spcAft>
                <a:spcPts val="0"/>
              </a:spcAft>
              <a:buClr>
                <a:schemeClr val="dk1"/>
              </a:buClr>
              <a:buSzPts val="2000"/>
              <a:buFont typeface="Arial"/>
              <a:buNone/>
              <a:defRPr/>
            </a:lvl7pPr>
            <a:lvl8pPr lvl="7" algn="ctr">
              <a:lnSpc>
                <a:spcPct val="100000"/>
              </a:lnSpc>
              <a:spcBef>
                <a:spcPts val="400"/>
              </a:spcBef>
              <a:spcAft>
                <a:spcPts val="0"/>
              </a:spcAft>
              <a:buClr>
                <a:schemeClr val="dk1"/>
              </a:buClr>
              <a:buSzPts val="2000"/>
              <a:buFont typeface="Arial"/>
              <a:buNone/>
              <a:defRPr/>
            </a:lvl8pPr>
            <a:lvl9pPr lvl="8" algn="ctr">
              <a:lnSpc>
                <a:spcPct val="100000"/>
              </a:lnSpc>
              <a:spcBef>
                <a:spcPts val="400"/>
              </a:spcBef>
              <a:spcAft>
                <a:spcPts val="0"/>
              </a:spcAft>
              <a:buClr>
                <a:schemeClr val="dk1"/>
              </a:buClr>
              <a:buSzPts val="2000"/>
              <a:buFont typeface="Arial"/>
              <a:buNone/>
              <a:defRPr/>
            </a:lvl9pPr>
          </a:lstStyle>
          <a:p>
            <a:endParaRPr/>
          </a:p>
        </p:txBody>
      </p:sp>
      <p:sp>
        <p:nvSpPr>
          <p:cNvPr id="24" name="Google Shape;24;p19"/>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9"/>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9"/>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pic>
        <p:nvPicPr>
          <p:cNvPr id="27" name="Google Shape;27;p19" descr="WS000166.JPG"/>
          <p:cNvPicPr preferRelativeResize="0"/>
          <p:nvPr/>
        </p:nvPicPr>
        <p:blipFill rotWithShape="1">
          <a:blip r:embed="rId2">
            <a:alphaModFix/>
          </a:blip>
          <a:srcRect/>
          <a:stretch/>
        </p:blipFill>
        <p:spPr>
          <a:xfrm>
            <a:off x="0" y="-26988"/>
            <a:ext cx="9144000" cy="596901"/>
          </a:xfrm>
          <a:prstGeom prst="rect">
            <a:avLst/>
          </a:prstGeom>
          <a:noFill/>
          <a:ln>
            <a:noFill/>
          </a:ln>
        </p:spPr>
      </p:pic>
      <p:sp>
        <p:nvSpPr>
          <p:cNvPr id="28" name="Google Shape;28;p19"/>
          <p:cNvSpPr/>
          <p:nvPr/>
        </p:nvSpPr>
        <p:spPr>
          <a:xfrm>
            <a:off x="7380288" y="333375"/>
            <a:ext cx="576262" cy="142875"/>
          </a:xfrm>
          <a:prstGeom prst="rect">
            <a:avLst/>
          </a:prstGeom>
          <a:solidFill>
            <a:srgbClr val="FFCCC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29" name="Google Shape;29;p19" descr="footer.png"/>
          <p:cNvPicPr preferRelativeResize="0"/>
          <p:nvPr/>
        </p:nvPicPr>
        <p:blipFill rotWithShape="1">
          <a:blip r:embed="rId3">
            <a:alphaModFix/>
          </a:blip>
          <a:srcRect/>
          <a:stretch/>
        </p:blipFill>
        <p:spPr>
          <a:xfrm>
            <a:off x="0" y="6583363"/>
            <a:ext cx="2000250" cy="274637"/>
          </a:xfrm>
          <a:prstGeom prst="rect">
            <a:avLst/>
          </a:prstGeom>
          <a:noFill/>
          <a:ln>
            <a:noFill/>
          </a:ln>
        </p:spPr>
      </p:pic>
      <p:cxnSp>
        <p:nvCxnSpPr>
          <p:cNvPr id="30" name="Google Shape;30;p19"/>
          <p:cNvCxnSpPr/>
          <p:nvPr/>
        </p:nvCxnSpPr>
        <p:spPr>
          <a:xfrm>
            <a:off x="452438" y="1196752"/>
            <a:ext cx="8229600" cy="0"/>
          </a:xfrm>
          <a:prstGeom prst="straightConnector1">
            <a:avLst/>
          </a:prstGeom>
          <a:noFill/>
          <a:ln w="31750" cap="flat" cmpd="sng">
            <a:solidFill>
              <a:srgbClr val="981B00"/>
            </a:solidFill>
            <a:prstDash val="solid"/>
            <a:round/>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縦書きタイトルと縦書きテキスト" type="vertTitleAndTx">
  <p:cSld name="VERTICAL_TITLE_AND_VERTICAL_TEXT">
    <p:spTree>
      <p:nvGrpSpPr>
        <p:cNvPr id="1" name="Shape 105"/>
        <p:cNvGrpSpPr/>
        <p:nvPr/>
      </p:nvGrpSpPr>
      <p:grpSpPr>
        <a:xfrm>
          <a:off x="0" y="0"/>
          <a:ext cx="0" cy="0"/>
          <a:chOff x="0" y="0"/>
          <a:chExt cx="0" cy="0"/>
        </a:xfrm>
      </p:grpSpPr>
      <p:sp>
        <p:nvSpPr>
          <p:cNvPr id="106" name="Google Shape;106;p28"/>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07" name="Google Shape;107;p28"/>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08" name="Google Shape;108;p28"/>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28"/>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28"/>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タイトルとコンテンツ" type="obj">
  <p:cSld name="OBJECT">
    <p:spTree>
      <p:nvGrpSpPr>
        <p:cNvPr id="1" name="Shape 31"/>
        <p:cNvGrpSpPr/>
        <p:nvPr/>
      </p:nvGrpSpPr>
      <p:grpSpPr>
        <a:xfrm>
          <a:off x="0" y="0"/>
          <a:ext cx="0" cy="0"/>
          <a:chOff x="0" y="0"/>
          <a:chExt cx="0" cy="0"/>
        </a:xfrm>
      </p:grpSpPr>
      <p:sp>
        <p:nvSpPr>
          <p:cNvPr id="32" name="Google Shape;32;p20"/>
          <p:cNvSpPr txBox="1"/>
          <p:nvPr/>
        </p:nvSpPr>
        <p:spPr>
          <a:xfrm>
            <a:off x="2438400" y="4267200"/>
            <a:ext cx="6227763" cy="20732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000"/>
              <a:buFont typeface="Arial"/>
              <a:buNone/>
            </a:pPr>
            <a:r>
              <a:rPr lang="ja-JP" sz="13000" b="1" i="0" u="none" strike="noStrike" cap="none">
                <a:solidFill>
                  <a:srgbClr val="F8F8F8"/>
                </a:solidFill>
                <a:latin typeface="Century Gothic"/>
                <a:ea typeface="Century Gothic"/>
                <a:cs typeface="Century Gothic"/>
                <a:sym typeface="Century Gothic"/>
              </a:rPr>
              <a:t>E-Grant</a:t>
            </a:r>
            <a:endParaRPr sz="1400" b="0" i="0" u="none" strike="noStrike" cap="none">
              <a:solidFill>
                <a:srgbClr val="000000"/>
              </a:solidFill>
              <a:latin typeface="Arial"/>
              <a:ea typeface="Arial"/>
              <a:cs typeface="Arial"/>
              <a:sym typeface="Arial"/>
            </a:endParaRPr>
          </a:p>
        </p:txBody>
      </p:sp>
      <p:sp>
        <p:nvSpPr>
          <p:cNvPr id="33" name="Google Shape;33;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4" name="Google Shape;34;p2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5" name="Google Shape;35;p20"/>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0"/>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20"/>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pic>
        <p:nvPicPr>
          <p:cNvPr id="38" name="Google Shape;38;p20" descr="WS000166.JPG"/>
          <p:cNvPicPr preferRelativeResize="0"/>
          <p:nvPr/>
        </p:nvPicPr>
        <p:blipFill rotWithShape="1">
          <a:blip r:embed="rId2">
            <a:alphaModFix/>
          </a:blip>
          <a:srcRect/>
          <a:stretch/>
        </p:blipFill>
        <p:spPr>
          <a:xfrm>
            <a:off x="0" y="-27384"/>
            <a:ext cx="9144000" cy="596901"/>
          </a:xfrm>
          <a:prstGeom prst="rect">
            <a:avLst/>
          </a:prstGeom>
          <a:noFill/>
          <a:ln>
            <a:noFill/>
          </a:ln>
        </p:spPr>
      </p:pic>
      <p:sp>
        <p:nvSpPr>
          <p:cNvPr id="39" name="Google Shape;39;p20"/>
          <p:cNvSpPr/>
          <p:nvPr/>
        </p:nvSpPr>
        <p:spPr>
          <a:xfrm>
            <a:off x="7380288" y="332979"/>
            <a:ext cx="576262" cy="142875"/>
          </a:xfrm>
          <a:prstGeom prst="rect">
            <a:avLst/>
          </a:prstGeom>
          <a:solidFill>
            <a:srgbClr val="FFCCC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40" name="Google Shape;40;p20" descr="footer.png"/>
          <p:cNvPicPr preferRelativeResize="0"/>
          <p:nvPr/>
        </p:nvPicPr>
        <p:blipFill rotWithShape="1">
          <a:blip r:embed="rId3">
            <a:alphaModFix/>
          </a:blip>
          <a:srcRect/>
          <a:stretch/>
        </p:blipFill>
        <p:spPr>
          <a:xfrm>
            <a:off x="0" y="6582967"/>
            <a:ext cx="2000250" cy="274637"/>
          </a:xfrm>
          <a:prstGeom prst="rect">
            <a:avLst/>
          </a:prstGeom>
          <a:noFill/>
          <a:ln>
            <a:noFill/>
          </a:ln>
        </p:spPr>
      </p:pic>
      <p:pic>
        <p:nvPicPr>
          <p:cNvPr id="41" name="Google Shape;41;p20"/>
          <p:cNvPicPr preferRelativeResize="0"/>
          <p:nvPr/>
        </p:nvPicPr>
        <p:blipFill rotWithShape="1">
          <a:blip r:embed="rId4">
            <a:alphaModFix/>
          </a:blip>
          <a:srcRect/>
          <a:stretch/>
        </p:blipFill>
        <p:spPr>
          <a:xfrm>
            <a:off x="8335168" y="568319"/>
            <a:ext cx="701328" cy="556425"/>
          </a:xfrm>
          <a:prstGeom prst="rect">
            <a:avLst/>
          </a:prstGeom>
          <a:noFill/>
          <a:ln>
            <a:noFill/>
          </a:ln>
        </p:spPr>
      </p:pic>
      <p:cxnSp>
        <p:nvCxnSpPr>
          <p:cNvPr id="42" name="Google Shape;42;p20"/>
          <p:cNvCxnSpPr/>
          <p:nvPr/>
        </p:nvCxnSpPr>
        <p:spPr>
          <a:xfrm>
            <a:off x="452438" y="1196752"/>
            <a:ext cx="8229600" cy="0"/>
          </a:xfrm>
          <a:prstGeom prst="straightConnector1">
            <a:avLst/>
          </a:prstGeom>
          <a:noFill/>
          <a:ln w="31750" cap="flat" cmpd="sng">
            <a:solidFill>
              <a:srgbClr val="981B00"/>
            </a:solidFill>
            <a:prstDash val="solid"/>
            <a:round/>
            <a:headEnd type="none" w="sm" len="sm"/>
            <a:tailEnd type="none" w="sm" len="sm"/>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セクション見出し" type="secHead">
  <p:cSld name="SECTION_HEADER">
    <p:spTree>
      <p:nvGrpSpPr>
        <p:cNvPr id="1" name="Shape 43"/>
        <p:cNvGrpSpPr/>
        <p:nvPr/>
      </p:nvGrpSpPr>
      <p:grpSpPr>
        <a:xfrm>
          <a:off x="0" y="0"/>
          <a:ext cx="0" cy="0"/>
          <a:chOff x="0" y="0"/>
          <a:chExt cx="0" cy="0"/>
        </a:xfrm>
      </p:grpSpPr>
      <p:sp>
        <p:nvSpPr>
          <p:cNvPr id="44" name="Google Shape;44;p21"/>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4000" b="1"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5" name="Google Shape;45;p21"/>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chemeClr val="dk1"/>
              </a:buClr>
              <a:buSzPts val="2000"/>
              <a:buFont typeface="Arial"/>
              <a:buNone/>
              <a:defRPr sz="2000"/>
            </a:lvl1pPr>
            <a:lvl2pPr marL="914400" lvl="1" indent="-228600" algn="l">
              <a:lnSpc>
                <a:spcPct val="100000"/>
              </a:lnSpc>
              <a:spcBef>
                <a:spcPts val="360"/>
              </a:spcBef>
              <a:spcAft>
                <a:spcPts val="0"/>
              </a:spcAft>
              <a:buClr>
                <a:schemeClr val="dk1"/>
              </a:buClr>
              <a:buSzPts val="1800"/>
              <a:buFont typeface="Arial"/>
              <a:buNone/>
              <a:defRPr sz="1800"/>
            </a:lvl2pPr>
            <a:lvl3pPr marL="1371600" lvl="2" indent="-228600" algn="l">
              <a:lnSpc>
                <a:spcPct val="100000"/>
              </a:lnSpc>
              <a:spcBef>
                <a:spcPts val="320"/>
              </a:spcBef>
              <a:spcAft>
                <a:spcPts val="0"/>
              </a:spcAft>
              <a:buClr>
                <a:schemeClr val="dk1"/>
              </a:buClr>
              <a:buSzPts val="1600"/>
              <a:buFont typeface="Arial"/>
              <a:buNone/>
              <a:defRPr sz="1600"/>
            </a:lvl3pPr>
            <a:lvl4pPr marL="1828800" lvl="3" indent="-228600" algn="l">
              <a:lnSpc>
                <a:spcPct val="100000"/>
              </a:lnSpc>
              <a:spcBef>
                <a:spcPts val="280"/>
              </a:spcBef>
              <a:spcAft>
                <a:spcPts val="0"/>
              </a:spcAft>
              <a:buClr>
                <a:schemeClr val="dk1"/>
              </a:buClr>
              <a:buSzPts val="1400"/>
              <a:buFont typeface="Arial"/>
              <a:buNone/>
              <a:defRPr sz="1400"/>
            </a:lvl4pPr>
            <a:lvl5pPr marL="2286000" lvl="4" indent="-228600" algn="l">
              <a:lnSpc>
                <a:spcPct val="100000"/>
              </a:lnSpc>
              <a:spcBef>
                <a:spcPts val="280"/>
              </a:spcBef>
              <a:spcAft>
                <a:spcPts val="0"/>
              </a:spcAft>
              <a:buClr>
                <a:schemeClr val="dk1"/>
              </a:buClr>
              <a:buSzPts val="1400"/>
              <a:buFont typeface="Arial"/>
              <a:buNone/>
              <a:defRPr sz="1400"/>
            </a:lvl5pPr>
            <a:lvl6pPr marL="2743200" lvl="5" indent="-228600" algn="l">
              <a:lnSpc>
                <a:spcPct val="100000"/>
              </a:lnSpc>
              <a:spcBef>
                <a:spcPts val="280"/>
              </a:spcBef>
              <a:spcAft>
                <a:spcPts val="0"/>
              </a:spcAft>
              <a:buClr>
                <a:schemeClr val="dk1"/>
              </a:buClr>
              <a:buSzPts val="1400"/>
              <a:buFont typeface="Arial"/>
              <a:buNone/>
              <a:defRPr sz="1400"/>
            </a:lvl6pPr>
            <a:lvl7pPr marL="3200400" lvl="6" indent="-228600" algn="l">
              <a:lnSpc>
                <a:spcPct val="100000"/>
              </a:lnSpc>
              <a:spcBef>
                <a:spcPts val="280"/>
              </a:spcBef>
              <a:spcAft>
                <a:spcPts val="0"/>
              </a:spcAft>
              <a:buClr>
                <a:schemeClr val="dk1"/>
              </a:buClr>
              <a:buSzPts val="1400"/>
              <a:buFont typeface="Arial"/>
              <a:buNone/>
              <a:defRPr sz="1400"/>
            </a:lvl7pPr>
            <a:lvl8pPr marL="3657600" lvl="7" indent="-228600" algn="l">
              <a:lnSpc>
                <a:spcPct val="100000"/>
              </a:lnSpc>
              <a:spcBef>
                <a:spcPts val="280"/>
              </a:spcBef>
              <a:spcAft>
                <a:spcPts val="0"/>
              </a:spcAft>
              <a:buClr>
                <a:schemeClr val="dk1"/>
              </a:buClr>
              <a:buSzPts val="1400"/>
              <a:buFont typeface="Arial"/>
              <a:buNone/>
              <a:defRPr sz="1400"/>
            </a:lvl8pPr>
            <a:lvl9pPr marL="4114800" lvl="8" indent="-228600" algn="l">
              <a:lnSpc>
                <a:spcPct val="100000"/>
              </a:lnSpc>
              <a:spcBef>
                <a:spcPts val="280"/>
              </a:spcBef>
              <a:spcAft>
                <a:spcPts val="0"/>
              </a:spcAft>
              <a:buClr>
                <a:schemeClr val="dk1"/>
              </a:buClr>
              <a:buSzPts val="1400"/>
              <a:buFont typeface="Arial"/>
              <a:buNone/>
              <a:defRPr sz="1400"/>
            </a:lvl9pPr>
          </a:lstStyle>
          <a:p>
            <a:endParaRPr/>
          </a:p>
        </p:txBody>
      </p:sp>
      <p:sp>
        <p:nvSpPr>
          <p:cNvPr id="46" name="Google Shape;46;p21"/>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1"/>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1"/>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cxnSp>
        <p:nvCxnSpPr>
          <p:cNvPr id="49" name="Google Shape;49;p21"/>
          <p:cNvCxnSpPr/>
          <p:nvPr/>
        </p:nvCxnSpPr>
        <p:spPr>
          <a:xfrm>
            <a:off x="452438" y="1196752"/>
            <a:ext cx="8229600" cy="0"/>
          </a:xfrm>
          <a:prstGeom prst="straightConnector1">
            <a:avLst/>
          </a:prstGeom>
          <a:noFill/>
          <a:ln w="31750" cap="flat" cmpd="sng">
            <a:solidFill>
              <a:srgbClr val="981B00"/>
            </a:solidFill>
            <a:prstDash val="solid"/>
            <a:round/>
            <a:headEnd type="none" w="sm" len="sm"/>
            <a:tailEnd type="none" w="sm" len="sm"/>
          </a:ln>
        </p:spPr>
      </p:cxnSp>
      <p:pic>
        <p:nvPicPr>
          <p:cNvPr id="50" name="Google Shape;50;p21" descr="WS000166.JPG"/>
          <p:cNvPicPr preferRelativeResize="0"/>
          <p:nvPr/>
        </p:nvPicPr>
        <p:blipFill rotWithShape="1">
          <a:blip r:embed="rId2">
            <a:alphaModFix/>
          </a:blip>
          <a:srcRect/>
          <a:stretch/>
        </p:blipFill>
        <p:spPr>
          <a:xfrm>
            <a:off x="0" y="-26988"/>
            <a:ext cx="9144000" cy="596901"/>
          </a:xfrm>
          <a:prstGeom prst="rect">
            <a:avLst/>
          </a:prstGeom>
          <a:noFill/>
          <a:ln>
            <a:noFill/>
          </a:ln>
        </p:spPr>
      </p:pic>
      <p:sp>
        <p:nvSpPr>
          <p:cNvPr id="51" name="Google Shape;51;p21"/>
          <p:cNvSpPr/>
          <p:nvPr/>
        </p:nvSpPr>
        <p:spPr>
          <a:xfrm>
            <a:off x="7380288" y="333375"/>
            <a:ext cx="576262" cy="142875"/>
          </a:xfrm>
          <a:prstGeom prst="rect">
            <a:avLst/>
          </a:prstGeom>
          <a:solidFill>
            <a:srgbClr val="FFCCC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52" name="Google Shape;52;p21" descr="footer.png"/>
          <p:cNvPicPr preferRelativeResize="0"/>
          <p:nvPr/>
        </p:nvPicPr>
        <p:blipFill rotWithShape="1">
          <a:blip r:embed="rId3">
            <a:alphaModFix/>
          </a:blip>
          <a:srcRect/>
          <a:stretch/>
        </p:blipFill>
        <p:spPr>
          <a:xfrm>
            <a:off x="0" y="6583363"/>
            <a:ext cx="2000250" cy="274637"/>
          </a:xfrm>
          <a:prstGeom prst="rect">
            <a:avLst/>
          </a:prstGeom>
          <a:noFill/>
          <a:ln>
            <a:noFill/>
          </a:ln>
        </p:spPr>
      </p:pic>
      <p:pic>
        <p:nvPicPr>
          <p:cNvPr id="53" name="Google Shape;53;p21"/>
          <p:cNvPicPr preferRelativeResize="0"/>
          <p:nvPr/>
        </p:nvPicPr>
        <p:blipFill rotWithShape="1">
          <a:blip r:embed="rId4">
            <a:alphaModFix/>
          </a:blip>
          <a:srcRect/>
          <a:stretch/>
        </p:blipFill>
        <p:spPr>
          <a:xfrm>
            <a:off x="8335168" y="568319"/>
            <a:ext cx="701328" cy="55642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 つのコンテンツ" type="twoObj">
  <p:cSld name="TWO_OBJECTS">
    <p:spTree>
      <p:nvGrpSpPr>
        <p:cNvPr id="1" name="Shape 54"/>
        <p:cNvGrpSpPr/>
        <p:nvPr/>
      </p:nvGrpSpPr>
      <p:grpSpPr>
        <a:xfrm>
          <a:off x="0" y="0"/>
          <a:ext cx="0" cy="0"/>
          <a:chOff x="0" y="0"/>
          <a:chExt cx="0" cy="0"/>
        </a:xfrm>
      </p:grpSpPr>
      <p:sp>
        <p:nvSpPr>
          <p:cNvPr id="55" name="Google Shape;55;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6" name="Google Shape;56;p22"/>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Font typeface="Arial"/>
              <a:buChar char="•"/>
              <a:defRPr sz="2800"/>
            </a:lvl1pPr>
            <a:lvl2pPr marL="914400" lvl="1" indent="-381000" algn="l">
              <a:lnSpc>
                <a:spcPct val="100000"/>
              </a:lnSpc>
              <a:spcBef>
                <a:spcPts val="480"/>
              </a:spcBef>
              <a:spcAft>
                <a:spcPts val="0"/>
              </a:spcAft>
              <a:buClr>
                <a:schemeClr val="dk1"/>
              </a:buClr>
              <a:buSzPts val="2400"/>
              <a:buFont typeface="Arial"/>
              <a:buChar char="–"/>
              <a:defRPr sz="2400"/>
            </a:lvl2pPr>
            <a:lvl3pPr marL="1371600" lvl="2" indent="-355600" algn="l">
              <a:lnSpc>
                <a:spcPct val="100000"/>
              </a:lnSpc>
              <a:spcBef>
                <a:spcPts val="400"/>
              </a:spcBef>
              <a:spcAft>
                <a:spcPts val="0"/>
              </a:spcAft>
              <a:buClr>
                <a:schemeClr val="dk1"/>
              </a:buClr>
              <a:buSzPts val="2000"/>
              <a:buFont typeface="Arial"/>
              <a:buChar char="•"/>
              <a:defRPr sz="2000"/>
            </a:lvl3pPr>
            <a:lvl4pPr marL="1828800" lvl="3" indent="-342900" algn="l">
              <a:lnSpc>
                <a:spcPct val="100000"/>
              </a:lnSpc>
              <a:spcBef>
                <a:spcPts val="360"/>
              </a:spcBef>
              <a:spcAft>
                <a:spcPts val="0"/>
              </a:spcAft>
              <a:buClr>
                <a:schemeClr val="dk1"/>
              </a:buClr>
              <a:buSzPts val="1800"/>
              <a:buFont typeface="Arial"/>
              <a:buChar char="–"/>
              <a:defRPr sz="1800"/>
            </a:lvl4pPr>
            <a:lvl5pPr marL="2286000" lvl="4" indent="-342900" algn="l">
              <a:lnSpc>
                <a:spcPct val="100000"/>
              </a:lnSpc>
              <a:spcBef>
                <a:spcPts val="360"/>
              </a:spcBef>
              <a:spcAft>
                <a:spcPts val="0"/>
              </a:spcAft>
              <a:buClr>
                <a:schemeClr val="dk1"/>
              </a:buClr>
              <a:buSzPts val="1800"/>
              <a:buFont typeface="Arial"/>
              <a:buChar char="»"/>
              <a:defRPr sz="1800"/>
            </a:lvl5pPr>
            <a:lvl6pPr marL="2743200" lvl="5" indent="-342900" algn="l">
              <a:lnSpc>
                <a:spcPct val="100000"/>
              </a:lnSpc>
              <a:spcBef>
                <a:spcPts val="360"/>
              </a:spcBef>
              <a:spcAft>
                <a:spcPts val="0"/>
              </a:spcAft>
              <a:buClr>
                <a:schemeClr val="dk1"/>
              </a:buClr>
              <a:buSzPts val="1800"/>
              <a:buFont typeface="Arial"/>
              <a:buChar char="»"/>
              <a:defRPr sz="1800"/>
            </a:lvl6pPr>
            <a:lvl7pPr marL="3200400" lvl="6" indent="-342900" algn="l">
              <a:lnSpc>
                <a:spcPct val="100000"/>
              </a:lnSpc>
              <a:spcBef>
                <a:spcPts val="360"/>
              </a:spcBef>
              <a:spcAft>
                <a:spcPts val="0"/>
              </a:spcAft>
              <a:buClr>
                <a:schemeClr val="dk1"/>
              </a:buClr>
              <a:buSzPts val="1800"/>
              <a:buFont typeface="Arial"/>
              <a:buChar char="»"/>
              <a:defRPr sz="1800"/>
            </a:lvl7pPr>
            <a:lvl8pPr marL="3657600" lvl="7" indent="-342900" algn="l">
              <a:lnSpc>
                <a:spcPct val="100000"/>
              </a:lnSpc>
              <a:spcBef>
                <a:spcPts val="360"/>
              </a:spcBef>
              <a:spcAft>
                <a:spcPts val="0"/>
              </a:spcAft>
              <a:buClr>
                <a:schemeClr val="dk1"/>
              </a:buClr>
              <a:buSzPts val="1800"/>
              <a:buFont typeface="Arial"/>
              <a:buChar char="»"/>
              <a:defRPr sz="1800"/>
            </a:lvl8pPr>
            <a:lvl9pPr marL="4114800" lvl="8" indent="-342900" algn="l">
              <a:lnSpc>
                <a:spcPct val="100000"/>
              </a:lnSpc>
              <a:spcBef>
                <a:spcPts val="360"/>
              </a:spcBef>
              <a:spcAft>
                <a:spcPts val="0"/>
              </a:spcAft>
              <a:buClr>
                <a:schemeClr val="dk1"/>
              </a:buClr>
              <a:buSzPts val="1800"/>
              <a:buFont typeface="Arial"/>
              <a:buChar char="»"/>
              <a:defRPr sz="1800"/>
            </a:lvl9pPr>
          </a:lstStyle>
          <a:p>
            <a:endParaRPr/>
          </a:p>
        </p:txBody>
      </p:sp>
      <p:sp>
        <p:nvSpPr>
          <p:cNvPr id="57" name="Google Shape;57;p22"/>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Font typeface="Arial"/>
              <a:buChar char="•"/>
              <a:defRPr sz="2800"/>
            </a:lvl1pPr>
            <a:lvl2pPr marL="914400" lvl="1" indent="-381000" algn="l">
              <a:lnSpc>
                <a:spcPct val="100000"/>
              </a:lnSpc>
              <a:spcBef>
                <a:spcPts val="480"/>
              </a:spcBef>
              <a:spcAft>
                <a:spcPts val="0"/>
              </a:spcAft>
              <a:buClr>
                <a:schemeClr val="dk1"/>
              </a:buClr>
              <a:buSzPts val="2400"/>
              <a:buFont typeface="Arial"/>
              <a:buChar char="–"/>
              <a:defRPr sz="2400"/>
            </a:lvl2pPr>
            <a:lvl3pPr marL="1371600" lvl="2" indent="-355600" algn="l">
              <a:lnSpc>
                <a:spcPct val="100000"/>
              </a:lnSpc>
              <a:spcBef>
                <a:spcPts val="400"/>
              </a:spcBef>
              <a:spcAft>
                <a:spcPts val="0"/>
              </a:spcAft>
              <a:buClr>
                <a:schemeClr val="dk1"/>
              </a:buClr>
              <a:buSzPts val="2000"/>
              <a:buFont typeface="Arial"/>
              <a:buChar char="•"/>
              <a:defRPr sz="2000"/>
            </a:lvl3pPr>
            <a:lvl4pPr marL="1828800" lvl="3" indent="-342900" algn="l">
              <a:lnSpc>
                <a:spcPct val="100000"/>
              </a:lnSpc>
              <a:spcBef>
                <a:spcPts val="360"/>
              </a:spcBef>
              <a:spcAft>
                <a:spcPts val="0"/>
              </a:spcAft>
              <a:buClr>
                <a:schemeClr val="dk1"/>
              </a:buClr>
              <a:buSzPts val="1800"/>
              <a:buFont typeface="Arial"/>
              <a:buChar char="–"/>
              <a:defRPr sz="1800"/>
            </a:lvl4pPr>
            <a:lvl5pPr marL="2286000" lvl="4" indent="-342900" algn="l">
              <a:lnSpc>
                <a:spcPct val="100000"/>
              </a:lnSpc>
              <a:spcBef>
                <a:spcPts val="360"/>
              </a:spcBef>
              <a:spcAft>
                <a:spcPts val="0"/>
              </a:spcAft>
              <a:buClr>
                <a:schemeClr val="dk1"/>
              </a:buClr>
              <a:buSzPts val="1800"/>
              <a:buFont typeface="Arial"/>
              <a:buChar char="»"/>
              <a:defRPr sz="1800"/>
            </a:lvl5pPr>
            <a:lvl6pPr marL="2743200" lvl="5" indent="-342900" algn="l">
              <a:lnSpc>
                <a:spcPct val="100000"/>
              </a:lnSpc>
              <a:spcBef>
                <a:spcPts val="360"/>
              </a:spcBef>
              <a:spcAft>
                <a:spcPts val="0"/>
              </a:spcAft>
              <a:buClr>
                <a:schemeClr val="dk1"/>
              </a:buClr>
              <a:buSzPts val="1800"/>
              <a:buFont typeface="Arial"/>
              <a:buChar char="»"/>
              <a:defRPr sz="1800"/>
            </a:lvl6pPr>
            <a:lvl7pPr marL="3200400" lvl="6" indent="-342900" algn="l">
              <a:lnSpc>
                <a:spcPct val="100000"/>
              </a:lnSpc>
              <a:spcBef>
                <a:spcPts val="360"/>
              </a:spcBef>
              <a:spcAft>
                <a:spcPts val="0"/>
              </a:spcAft>
              <a:buClr>
                <a:schemeClr val="dk1"/>
              </a:buClr>
              <a:buSzPts val="1800"/>
              <a:buFont typeface="Arial"/>
              <a:buChar char="»"/>
              <a:defRPr sz="1800"/>
            </a:lvl7pPr>
            <a:lvl8pPr marL="3657600" lvl="7" indent="-342900" algn="l">
              <a:lnSpc>
                <a:spcPct val="100000"/>
              </a:lnSpc>
              <a:spcBef>
                <a:spcPts val="360"/>
              </a:spcBef>
              <a:spcAft>
                <a:spcPts val="0"/>
              </a:spcAft>
              <a:buClr>
                <a:schemeClr val="dk1"/>
              </a:buClr>
              <a:buSzPts val="1800"/>
              <a:buFont typeface="Arial"/>
              <a:buChar char="»"/>
              <a:defRPr sz="1800"/>
            </a:lvl8pPr>
            <a:lvl9pPr marL="4114800" lvl="8" indent="-342900" algn="l">
              <a:lnSpc>
                <a:spcPct val="100000"/>
              </a:lnSpc>
              <a:spcBef>
                <a:spcPts val="360"/>
              </a:spcBef>
              <a:spcAft>
                <a:spcPts val="0"/>
              </a:spcAft>
              <a:buClr>
                <a:schemeClr val="dk1"/>
              </a:buClr>
              <a:buSzPts val="1800"/>
              <a:buFont typeface="Arial"/>
              <a:buChar char="»"/>
              <a:defRPr sz="1800"/>
            </a:lvl9pPr>
          </a:lstStyle>
          <a:p>
            <a:endParaRPr/>
          </a:p>
        </p:txBody>
      </p:sp>
      <p:sp>
        <p:nvSpPr>
          <p:cNvPr id="58" name="Google Shape;58;p22"/>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2"/>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2"/>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pic>
        <p:nvPicPr>
          <p:cNvPr id="61" name="Google Shape;61;p22" descr="WS000166.JPG"/>
          <p:cNvPicPr preferRelativeResize="0"/>
          <p:nvPr/>
        </p:nvPicPr>
        <p:blipFill rotWithShape="1">
          <a:blip r:embed="rId2">
            <a:alphaModFix/>
          </a:blip>
          <a:srcRect/>
          <a:stretch/>
        </p:blipFill>
        <p:spPr>
          <a:xfrm>
            <a:off x="0" y="-26988"/>
            <a:ext cx="9144000" cy="596901"/>
          </a:xfrm>
          <a:prstGeom prst="rect">
            <a:avLst/>
          </a:prstGeom>
          <a:noFill/>
          <a:ln>
            <a:noFill/>
          </a:ln>
        </p:spPr>
      </p:pic>
      <p:sp>
        <p:nvSpPr>
          <p:cNvPr id="62" name="Google Shape;62;p22"/>
          <p:cNvSpPr/>
          <p:nvPr/>
        </p:nvSpPr>
        <p:spPr>
          <a:xfrm>
            <a:off x="7380288" y="333375"/>
            <a:ext cx="576262" cy="142875"/>
          </a:xfrm>
          <a:prstGeom prst="rect">
            <a:avLst/>
          </a:prstGeom>
          <a:solidFill>
            <a:srgbClr val="FFCCC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63" name="Google Shape;63;p22" descr="footer.png"/>
          <p:cNvPicPr preferRelativeResize="0"/>
          <p:nvPr/>
        </p:nvPicPr>
        <p:blipFill rotWithShape="1">
          <a:blip r:embed="rId3">
            <a:alphaModFix/>
          </a:blip>
          <a:srcRect/>
          <a:stretch/>
        </p:blipFill>
        <p:spPr>
          <a:xfrm>
            <a:off x="0" y="6583363"/>
            <a:ext cx="2000250" cy="274637"/>
          </a:xfrm>
          <a:prstGeom prst="rect">
            <a:avLst/>
          </a:prstGeom>
          <a:noFill/>
          <a:ln>
            <a:noFill/>
          </a:ln>
        </p:spPr>
      </p:pic>
      <p:pic>
        <p:nvPicPr>
          <p:cNvPr id="64" name="Google Shape;64;p22"/>
          <p:cNvPicPr preferRelativeResize="0"/>
          <p:nvPr/>
        </p:nvPicPr>
        <p:blipFill rotWithShape="1">
          <a:blip r:embed="rId4">
            <a:alphaModFix/>
          </a:blip>
          <a:srcRect/>
          <a:stretch/>
        </p:blipFill>
        <p:spPr>
          <a:xfrm>
            <a:off x="8335168" y="568319"/>
            <a:ext cx="701328" cy="55642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比較" type="twoTxTwoObj">
  <p:cSld name="TWO_OBJECTS_WITH_TEXT">
    <p:spTree>
      <p:nvGrpSpPr>
        <p:cNvPr id="1" name="Shape 65"/>
        <p:cNvGrpSpPr/>
        <p:nvPr/>
      </p:nvGrpSpPr>
      <p:grpSpPr>
        <a:xfrm>
          <a:off x="0" y="0"/>
          <a:ext cx="0" cy="0"/>
          <a:chOff x="0" y="0"/>
          <a:chExt cx="0" cy="0"/>
        </a:xfrm>
      </p:grpSpPr>
      <p:sp>
        <p:nvSpPr>
          <p:cNvPr id="66" name="Google Shape;66;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7" name="Google Shape;67;p23"/>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Arial"/>
              <a:buNone/>
              <a:defRPr sz="2400" b="1"/>
            </a:lvl1pPr>
            <a:lvl2pPr marL="914400" lvl="1" indent="-228600" algn="l">
              <a:lnSpc>
                <a:spcPct val="100000"/>
              </a:lnSpc>
              <a:spcBef>
                <a:spcPts val="400"/>
              </a:spcBef>
              <a:spcAft>
                <a:spcPts val="0"/>
              </a:spcAft>
              <a:buClr>
                <a:schemeClr val="dk1"/>
              </a:buClr>
              <a:buSzPts val="2000"/>
              <a:buFont typeface="Arial"/>
              <a:buNone/>
              <a:defRPr sz="2000" b="1"/>
            </a:lvl2pPr>
            <a:lvl3pPr marL="1371600" lvl="2" indent="-228600" algn="l">
              <a:lnSpc>
                <a:spcPct val="100000"/>
              </a:lnSpc>
              <a:spcBef>
                <a:spcPts val="360"/>
              </a:spcBef>
              <a:spcAft>
                <a:spcPts val="0"/>
              </a:spcAft>
              <a:buClr>
                <a:schemeClr val="dk1"/>
              </a:buClr>
              <a:buSzPts val="1800"/>
              <a:buFont typeface="Arial"/>
              <a:buNone/>
              <a:defRPr sz="1800" b="1"/>
            </a:lvl3pPr>
            <a:lvl4pPr marL="1828800" lvl="3" indent="-228600" algn="l">
              <a:lnSpc>
                <a:spcPct val="100000"/>
              </a:lnSpc>
              <a:spcBef>
                <a:spcPts val="320"/>
              </a:spcBef>
              <a:spcAft>
                <a:spcPts val="0"/>
              </a:spcAft>
              <a:buClr>
                <a:schemeClr val="dk1"/>
              </a:buClr>
              <a:buSzPts val="1600"/>
              <a:buFont typeface="Arial"/>
              <a:buNone/>
              <a:defRPr sz="1600" b="1"/>
            </a:lvl4pPr>
            <a:lvl5pPr marL="2286000" lvl="4" indent="-228600" algn="l">
              <a:lnSpc>
                <a:spcPct val="100000"/>
              </a:lnSpc>
              <a:spcBef>
                <a:spcPts val="320"/>
              </a:spcBef>
              <a:spcAft>
                <a:spcPts val="0"/>
              </a:spcAft>
              <a:buClr>
                <a:schemeClr val="dk1"/>
              </a:buClr>
              <a:buSzPts val="1600"/>
              <a:buFont typeface="Arial"/>
              <a:buNone/>
              <a:defRPr sz="1600" b="1"/>
            </a:lvl5pPr>
            <a:lvl6pPr marL="2743200" lvl="5" indent="-228600" algn="l">
              <a:lnSpc>
                <a:spcPct val="100000"/>
              </a:lnSpc>
              <a:spcBef>
                <a:spcPts val="320"/>
              </a:spcBef>
              <a:spcAft>
                <a:spcPts val="0"/>
              </a:spcAft>
              <a:buClr>
                <a:schemeClr val="dk1"/>
              </a:buClr>
              <a:buSzPts val="1600"/>
              <a:buFont typeface="Arial"/>
              <a:buNone/>
              <a:defRPr sz="1600" b="1"/>
            </a:lvl6pPr>
            <a:lvl7pPr marL="3200400" lvl="6" indent="-228600" algn="l">
              <a:lnSpc>
                <a:spcPct val="100000"/>
              </a:lnSpc>
              <a:spcBef>
                <a:spcPts val="320"/>
              </a:spcBef>
              <a:spcAft>
                <a:spcPts val="0"/>
              </a:spcAft>
              <a:buClr>
                <a:schemeClr val="dk1"/>
              </a:buClr>
              <a:buSzPts val="1600"/>
              <a:buFont typeface="Arial"/>
              <a:buNone/>
              <a:defRPr sz="1600" b="1"/>
            </a:lvl7pPr>
            <a:lvl8pPr marL="3657600" lvl="7" indent="-228600" algn="l">
              <a:lnSpc>
                <a:spcPct val="100000"/>
              </a:lnSpc>
              <a:spcBef>
                <a:spcPts val="320"/>
              </a:spcBef>
              <a:spcAft>
                <a:spcPts val="0"/>
              </a:spcAft>
              <a:buClr>
                <a:schemeClr val="dk1"/>
              </a:buClr>
              <a:buSzPts val="1600"/>
              <a:buFont typeface="Arial"/>
              <a:buNone/>
              <a:defRPr sz="1600" b="1"/>
            </a:lvl8pPr>
            <a:lvl9pPr marL="4114800" lvl="8" indent="-228600" algn="l">
              <a:lnSpc>
                <a:spcPct val="100000"/>
              </a:lnSpc>
              <a:spcBef>
                <a:spcPts val="320"/>
              </a:spcBef>
              <a:spcAft>
                <a:spcPts val="0"/>
              </a:spcAft>
              <a:buClr>
                <a:schemeClr val="dk1"/>
              </a:buClr>
              <a:buSzPts val="1600"/>
              <a:buFont typeface="Arial"/>
              <a:buNone/>
              <a:defRPr sz="1600" b="1"/>
            </a:lvl9pPr>
          </a:lstStyle>
          <a:p>
            <a:endParaRPr/>
          </a:p>
        </p:txBody>
      </p:sp>
      <p:sp>
        <p:nvSpPr>
          <p:cNvPr id="68" name="Google Shape;68;p23"/>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Arial"/>
              <a:buChar char="•"/>
              <a:defRPr sz="2400"/>
            </a:lvl1pPr>
            <a:lvl2pPr marL="914400" lvl="1" indent="-355600" algn="l">
              <a:lnSpc>
                <a:spcPct val="100000"/>
              </a:lnSpc>
              <a:spcBef>
                <a:spcPts val="400"/>
              </a:spcBef>
              <a:spcAft>
                <a:spcPts val="0"/>
              </a:spcAft>
              <a:buClr>
                <a:schemeClr val="dk1"/>
              </a:buClr>
              <a:buSzPts val="2000"/>
              <a:buFont typeface="Arial"/>
              <a:buChar char="–"/>
              <a:defRPr sz="2000"/>
            </a:lvl2pPr>
            <a:lvl3pPr marL="1371600" lvl="2" indent="-342900" algn="l">
              <a:lnSpc>
                <a:spcPct val="100000"/>
              </a:lnSpc>
              <a:spcBef>
                <a:spcPts val="360"/>
              </a:spcBef>
              <a:spcAft>
                <a:spcPts val="0"/>
              </a:spcAft>
              <a:buClr>
                <a:schemeClr val="dk1"/>
              </a:buClr>
              <a:buSzPts val="1800"/>
              <a:buFont typeface="Arial"/>
              <a:buChar char="•"/>
              <a:defRPr sz="1800"/>
            </a:lvl3pPr>
            <a:lvl4pPr marL="1828800" lvl="3" indent="-330200" algn="l">
              <a:lnSpc>
                <a:spcPct val="100000"/>
              </a:lnSpc>
              <a:spcBef>
                <a:spcPts val="320"/>
              </a:spcBef>
              <a:spcAft>
                <a:spcPts val="0"/>
              </a:spcAft>
              <a:buClr>
                <a:schemeClr val="dk1"/>
              </a:buClr>
              <a:buSzPts val="1600"/>
              <a:buFont typeface="Arial"/>
              <a:buChar char="–"/>
              <a:defRPr sz="1600"/>
            </a:lvl4pPr>
            <a:lvl5pPr marL="2286000" lvl="4" indent="-330200" algn="l">
              <a:lnSpc>
                <a:spcPct val="100000"/>
              </a:lnSpc>
              <a:spcBef>
                <a:spcPts val="320"/>
              </a:spcBef>
              <a:spcAft>
                <a:spcPts val="0"/>
              </a:spcAft>
              <a:buClr>
                <a:schemeClr val="dk1"/>
              </a:buClr>
              <a:buSzPts val="1600"/>
              <a:buFont typeface="Arial"/>
              <a:buChar char="»"/>
              <a:defRPr sz="1600"/>
            </a:lvl5pPr>
            <a:lvl6pPr marL="2743200" lvl="5" indent="-330200" algn="l">
              <a:lnSpc>
                <a:spcPct val="100000"/>
              </a:lnSpc>
              <a:spcBef>
                <a:spcPts val="320"/>
              </a:spcBef>
              <a:spcAft>
                <a:spcPts val="0"/>
              </a:spcAft>
              <a:buClr>
                <a:schemeClr val="dk1"/>
              </a:buClr>
              <a:buSzPts val="1600"/>
              <a:buFont typeface="Arial"/>
              <a:buChar char="»"/>
              <a:defRPr sz="1600"/>
            </a:lvl6pPr>
            <a:lvl7pPr marL="3200400" lvl="6" indent="-330200" algn="l">
              <a:lnSpc>
                <a:spcPct val="100000"/>
              </a:lnSpc>
              <a:spcBef>
                <a:spcPts val="320"/>
              </a:spcBef>
              <a:spcAft>
                <a:spcPts val="0"/>
              </a:spcAft>
              <a:buClr>
                <a:schemeClr val="dk1"/>
              </a:buClr>
              <a:buSzPts val="1600"/>
              <a:buFont typeface="Arial"/>
              <a:buChar char="»"/>
              <a:defRPr sz="1600"/>
            </a:lvl7pPr>
            <a:lvl8pPr marL="3657600" lvl="7" indent="-330200" algn="l">
              <a:lnSpc>
                <a:spcPct val="100000"/>
              </a:lnSpc>
              <a:spcBef>
                <a:spcPts val="320"/>
              </a:spcBef>
              <a:spcAft>
                <a:spcPts val="0"/>
              </a:spcAft>
              <a:buClr>
                <a:schemeClr val="dk1"/>
              </a:buClr>
              <a:buSzPts val="1600"/>
              <a:buFont typeface="Arial"/>
              <a:buChar char="»"/>
              <a:defRPr sz="1600"/>
            </a:lvl8pPr>
            <a:lvl9pPr marL="4114800" lvl="8" indent="-330200" algn="l">
              <a:lnSpc>
                <a:spcPct val="100000"/>
              </a:lnSpc>
              <a:spcBef>
                <a:spcPts val="320"/>
              </a:spcBef>
              <a:spcAft>
                <a:spcPts val="0"/>
              </a:spcAft>
              <a:buClr>
                <a:schemeClr val="dk1"/>
              </a:buClr>
              <a:buSzPts val="1600"/>
              <a:buFont typeface="Arial"/>
              <a:buChar char="»"/>
              <a:defRPr sz="1600"/>
            </a:lvl9pPr>
          </a:lstStyle>
          <a:p>
            <a:endParaRPr/>
          </a:p>
        </p:txBody>
      </p:sp>
      <p:sp>
        <p:nvSpPr>
          <p:cNvPr id="69" name="Google Shape;69;p23"/>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Arial"/>
              <a:buNone/>
              <a:defRPr sz="2400" b="1"/>
            </a:lvl1pPr>
            <a:lvl2pPr marL="914400" lvl="1" indent="-228600" algn="l">
              <a:lnSpc>
                <a:spcPct val="100000"/>
              </a:lnSpc>
              <a:spcBef>
                <a:spcPts val="400"/>
              </a:spcBef>
              <a:spcAft>
                <a:spcPts val="0"/>
              </a:spcAft>
              <a:buClr>
                <a:schemeClr val="dk1"/>
              </a:buClr>
              <a:buSzPts val="2000"/>
              <a:buFont typeface="Arial"/>
              <a:buNone/>
              <a:defRPr sz="2000" b="1"/>
            </a:lvl2pPr>
            <a:lvl3pPr marL="1371600" lvl="2" indent="-228600" algn="l">
              <a:lnSpc>
                <a:spcPct val="100000"/>
              </a:lnSpc>
              <a:spcBef>
                <a:spcPts val="360"/>
              </a:spcBef>
              <a:spcAft>
                <a:spcPts val="0"/>
              </a:spcAft>
              <a:buClr>
                <a:schemeClr val="dk1"/>
              </a:buClr>
              <a:buSzPts val="1800"/>
              <a:buFont typeface="Arial"/>
              <a:buNone/>
              <a:defRPr sz="1800" b="1"/>
            </a:lvl3pPr>
            <a:lvl4pPr marL="1828800" lvl="3" indent="-228600" algn="l">
              <a:lnSpc>
                <a:spcPct val="100000"/>
              </a:lnSpc>
              <a:spcBef>
                <a:spcPts val="320"/>
              </a:spcBef>
              <a:spcAft>
                <a:spcPts val="0"/>
              </a:spcAft>
              <a:buClr>
                <a:schemeClr val="dk1"/>
              </a:buClr>
              <a:buSzPts val="1600"/>
              <a:buFont typeface="Arial"/>
              <a:buNone/>
              <a:defRPr sz="1600" b="1"/>
            </a:lvl4pPr>
            <a:lvl5pPr marL="2286000" lvl="4" indent="-228600" algn="l">
              <a:lnSpc>
                <a:spcPct val="100000"/>
              </a:lnSpc>
              <a:spcBef>
                <a:spcPts val="320"/>
              </a:spcBef>
              <a:spcAft>
                <a:spcPts val="0"/>
              </a:spcAft>
              <a:buClr>
                <a:schemeClr val="dk1"/>
              </a:buClr>
              <a:buSzPts val="1600"/>
              <a:buFont typeface="Arial"/>
              <a:buNone/>
              <a:defRPr sz="1600" b="1"/>
            </a:lvl5pPr>
            <a:lvl6pPr marL="2743200" lvl="5" indent="-228600" algn="l">
              <a:lnSpc>
                <a:spcPct val="100000"/>
              </a:lnSpc>
              <a:spcBef>
                <a:spcPts val="320"/>
              </a:spcBef>
              <a:spcAft>
                <a:spcPts val="0"/>
              </a:spcAft>
              <a:buClr>
                <a:schemeClr val="dk1"/>
              </a:buClr>
              <a:buSzPts val="1600"/>
              <a:buFont typeface="Arial"/>
              <a:buNone/>
              <a:defRPr sz="1600" b="1"/>
            </a:lvl6pPr>
            <a:lvl7pPr marL="3200400" lvl="6" indent="-228600" algn="l">
              <a:lnSpc>
                <a:spcPct val="100000"/>
              </a:lnSpc>
              <a:spcBef>
                <a:spcPts val="320"/>
              </a:spcBef>
              <a:spcAft>
                <a:spcPts val="0"/>
              </a:spcAft>
              <a:buClr>
                <a:schemeClr val="dk1"/>
              </a:buClr>
              <a:buSzPts val="1600"/>
              <a:buFont typeface="Arial"/>
              <a:buNone/>
              <a:defRPr sz="1600" b="1"/>
            </a:lvl7pPr>
            <a:lvl8pPr marL="3657600" lvl="7" indent="-228600" algn="l">
              <a:lnSpc>
                <a:spcPct val="100000"/>
              </a:lnSpc>
              <a:spcBef>
                <a:spcPts val="320"/>
              </a:spcBef>
              <a:spcAft>
                <a:spcPts val="0"/>
              </a:spcAft>
              <a:buClr>
                <a:schemeClr val="dk1"/>
              </a:buClr>
              <a:buSzPts val="1600"/>
              <a:buFont typeface="Arial"/>
              <a:buNone/>
              <a:defRPr sz="1600" b="1"/>
            </a:lvl8pPr>
            <a:lvl9pPr marL="4114800" lvl="8" indent="-228600" algn="l">
              <a:lnSpc>
                <a:spcPct val="100000"/>
              </a:lnSpc>
              <a:spcBef>
                <a:spcPts val="320"/>
              </a:spcBef>
              <a:spcAft>
                <a:spcPts val="0"/>
              </a:spcAft>
              <a:buClr>
                <a:schemeClr val="dk1"/>
              </a:buClr>
              <a:buSzPts val="1600"/>
              <a:buFont typeface="Arial"/>
              <a:buNone/>
              <a:defRPr sz="1600" b="1"/>
            </a:lvl9pPr>
          </a:lstStyle>
          <a:p>
            <a:endParaRPr/>
          </a:p>
        </p:txBody>
      </p:sp>
      <p:sp>
        <p:nvSpPr>
          <p:cNvPr id="70" name="Google Shape;70;p23"/>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Arial"/>
              <a:buChar char="•"/>
              <a:defRPr sz="2400"/>
            </a:lvl1pPr>
            <a:lvl2pPr marL="914400" lvl="1" indent="-355600" algn="l">
              <a:lnSpc>
                <a:spcPct val="100000"/>
              </a:lnSpc>
              <a:spcBef>
                <a:spcPts val="400"/>
              </a:spcBef>
              <a:spcAft>
                <a:spcPts val="0"/>
              </a:spcAft>
              <a:buClr>
                <a:schemeClr val="dk1"/>
              </a:buClr>
              <a:buSzPts val="2000"/>
              <a:buFont typeface="Arial"/>
              <a:buChar char="–"/>
              <a:defRPr sz="2000"/>
            </a:lvl2pPr>
            <a:lvl3pPr marL="1371600" lvl="2" indent="-342900" algn="l">
              <a:lnSpc>
                <a:spcPct val="100000"/>
              </a:lnSpc>
              <a:spcBef>
                <a:spcPts val="360"/>
              </a:spcBef>
              <a:spcAft>
                <a:spcPts val="0"/>
              </a:spcAft>
              <a:buClr>
                <a:schemeClr val="dk1"/>
              </a:buClr>
              <a:buSzPts val="1800"/>
              <a:buFont typeface="Arial"/>
              <a:buChar char="•"/>
              <a:defRPr sz="1800"/>
            </a:lvl3pPr>
            <a:lvl4pPr marL="1828800" lvl="3" indent="-330200" algn="l">
              <a:lnSpc>
                <a:spcPct val="100000"/>
              </a:lnSpc>
              <a:spcBef>
                <a:spcPts val="320"/>
              </a:spcBef>
              <a:spcAft>
                <a:spcPts val="0"/>
              </a:spcAft>
              <a:buClr>
                <a:schemeClr val="dk1"/>
              </a:buClr>
              <a:buSzPts val="1600"/>
              <a:buFont typeface="Arial"/>
              <a:buChar char="–"/>
              <a:defRPr sz="1600"/>
            </a:lvl4pPr>
            <a:lvl5pPr marL="2286000" lvl="4" indent="-330200" algn="l">
              <a:lnSpc>
                <a:spcPct val="100000"/>
              </a:lnSpc>
              <a:spcBef>
                <a:spcPts val="320"/>
              </a:spcBef>
              <a:spcAft>
                <a:spcPts val="0"/>
              </a:spcAft>
              <a:buClr>
                <a:schemeClr val="dk1"/>
              </a:buClr>
              <a:buSzPts val="1600"/>
              <a:buFont typeface="Arial"/>
              <a:buChar char="»"/>
              <a:defRPr sz="1600"/>
            </a:lvl5pPr>
            <a:lvl6pPr marL="2743200" lvl="5" indent="-330200" algn="l">
              <a:lnSpc>
                <a:spcPct val="100000"/>
              </a:lnSpc>
              <a:spcBef>
                <a:spcPts val="320"/>
              </a:spcBef>
              <a:spcAft>
                <a:spcPts val="0"/>
              </a:spcAft>
              <a:buClr>
                <a:schemeClr val="dk1"/>
              </a:buClr>
              <a:buSzPts val="1600"/>
              <a:buFont typeface="Arial"/>
              <a:buChar char="»"/>
              <a:defRPr sz="1600"/>
            </a:lvl6pPr>
            <a:lvl7pPr marL="3200400" lvl="6" indent="-330200" algn="l">
              <a:lnSpc>
                <a:spcPct val="100000"/>
              </a:lnSpc>
              <a:spcBef>
                <a:spcPts val="320"/>
              </a:spcBef>
              <a:spcAft>
                <a:spcPts val="0"/>
              </a:spcAft>
              <a:buClr>
                <a:schemeClr val="dk1"/>
              </a:buClr>
              <a:buSzPts val="1600"/>
              <a:buFont typeface="Arial"/>
              <a:buChar char="»"/>
              <a:defRPr sz="1600"/>
            </a:lvl7pPr>
            <a:lvl8pPr marL="3657600" lvl="7" indent="-330200" algn="l">
              <a:lnSpc>
                <a:spcPct val="100000"/>
              </a:lnSpc>
              <a:spcBef>
                <a:spcPts val="320"/>
              </a:spcBef>
              <a:spcAft>
                <a:spcPts val="0"/>
              </a:spcAft>
              <a:buClr>
                <a:schemeClr val="dk1"/>
              </a:buClr>
              <a:buSzPts val="1600"/>
              <a:buFont typeface="Arial"/>
              <a:buChar char="»"/>
              <a:defRPr sz="1600"/>
            </a:lvl8pPr>
            <a:lvl9pPr marL="4114800" lvl="8" indent="-330200" algn="l">
              <a:lnSpc>
                <a:spcPct val="100000"/>
              </a:lnSpc>
              <a:spcBef>
                <a:spcPts val="320"/>
              </a:spcBef>
              <a:spcAft>
                <a:spcPts val="0"/>
              </a:spcAft>
              <a:buClr>
                <a:schemeClr val="dk1"/>
              </a:buClr>
              <a:buSzPts val="1600"/>
              <a:buFont typeface="Arial"/>
              <a:buChar char="»"/>
              <a:defRPr sz="1600"/>
            </a:lvl9pPr>
          </a:lstStyle>
          <a:p>
            <a:endParaRPr/>
          </a:p>
        </p:txBody>
      </p:sp>
      <p:sp>
        <p:nvSpPr>
          <p:cNvPr id="71" name="Google Shape;71;p23"/>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3"/>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3"/>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pic>
        <p:nvPicPr>
          <p:cNvPr id="74" name="Google Shape;74;p23" descr="WS000166.JPG"/>
          <p:cNvPicPr preferRelativeResize="0"/>
          <p:nvPr/>
        </p:nvPicPr>
        <p:blipFill rotWithShape="1">
          <a:blip r:embed="rId2">
            <a:alphaModFix/>
          </a:blip>
          <a:srcRect/>
          <a:stretch/>
        </p:blipFill>
        <p:spPr>
          <a:xfrm>
            <a:off x="0" y="-26988"/>
            <a:ext cx="9144000" cy="596901"/>
          </a:xfrm>
          <a:prstGeom prst="rect">
            <a:avLst/>
          </a:prstGeom>
          <a:noFill/>
          <a:ln>
            <a:noFill/>
          </a:ln>
        </p:spPr>
      </p:pic>
      <p:sp>
        <p:nvSpPr>
          <p:cNvPr id="75" name="Google Shape;75;p23"/>
          <p:cNvSpPr/>
          <p:nvPr/>
        </p:nvSpPr>
        <p:spPr>
          <a:xfrm>
            <a:off x="7380288" y="333375"/>
            <a:ext cx="576262" cy="142875"/>
          </a:xfrm>
          <a:prstGeom prst="rect">
            <a:avLst/>
          </a:prstGeom>
          <a:solidFill>
            <a:srgbClr val="FFCCC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76" name="Google Shape;76;p23" descr="footer.png"/>
          <p:cNvPicPr preferRelativeResize="0"/>
          <p:nvPr/>
        </p:nvPicPr>
        <p:blipFill rotWithShape="1">
          <a:blip r:embed="rId3">
            <a:alphaModFix/>
          </a:blip>
          <a:srcRect/>
          <a:stretch/>
        </p:blipFill>
        <p:spPr>
          <a:xfrm>
            <a:off x="0" y="6583363"/>
            <a:ext cx="2000250" cy="274637"/>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タイトルのみ" type="titleOnly">
  <p:cSld name="TITLE_ONLY">
    <p:spTree>
      <p:nvGrpSpPr>
        <p:cNvPr id="1" name="Shape 77"/>
        <p:cNvGrpSpPr/>
        <p:nvPr/>
      </p:nvGrpSpPr>
      <p:grpSpPr>
        <a:xfrm>
          <a:off x="0" y="0"/>
          <a:ext cx="0" cy="0"/>
          <a:chOff x="0" y="0"/>
          <a:chExt cx="0" cy="0"/>
        </a:xfrm>
      </p:grpSpPr>
      <p:sp>
        <p:nvSpPr>
          <p:cNvPr id="78" name="Google Shape;78;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9" name="Google Shape;79;p24"/>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4"/>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24"/>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pic>
        <p:nvPicPr>
          <p:cNvPr id="82" name="Google Shape;82;p24" descr="WS000166.JPG"/>
          <p:cNvPicPr preferRelativeResize="0"/>
          <p:nvPr/>
        </p:nvPicPr>
        <p:blipFill rotWithShape="1">
          <a:blip r:embed="rId2">
            <a:alphaModFix/>
          </a:blip>
          <a:srcRect/>
          <a:stretch/>
        </p:blipFill>
        <p:spPr>
          <a:xfrm>
            <a:off x="0" y="-26988"/>
            <a:ext cx="9144000" cy="596901"/>
          </a:xfrm>
          <a:prstGeom prst="rect">
            <a:avLst/>
          </a:prstGeom>
          <a:noFill/>
          <a:ln>
            <a:noFill/>
          </a:ln>
        </p:spPr>
      </p:pic>
      <p:sp>
        <p:nvSpPr>
          <p:cNvPr id="83" name="Google Shape;83;p24"/>
          <p:cNvSpPr/>
          <p:nvPr/>
        </p:nvSpPr>
        <p:spPr>
          <a:xfrm>
            <a:off x="7380288" y="333375"/>
            <a:ext cx="576262" cy="142875"/>
          </a:xfrm>
          <a:prstGeom prst="rect">
            <a:avLst/>
          </a:prstGeom>
          <a:solidFill>
            <a:srgbClr val="FFCCC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84" name="Google Shape;84;p24" descr="footer.png"/>
          <p:cNvPicPr preferRelativeResize="0"/>
          <p:nvPr/>
        </p:nvPicPr>
        <p:blipFill rotWithShape="1">
          <a:blip r:embed="rId3">
            <a:alphaModFix/>
          </a:blip>
          <a:srcRect/>
          <a:stretch/>
        </p:blipFill>
        <p:spPr>
          <a:xfrm>
            <a:off x="0" y="6583363"/>
            <a:ext cx="2000250" cy="274637"/>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タイトル付きのコンテンツ" type="objTx">
  <p:cSld name="OBJECT_WITH_CAPTION_TEXT">
    <p:spTree>
      <p:nvGrpSpPr>
        <p:cNvPr id="1" name="Shape 85"/>
        <p:cNvGrpSpPr/>
        <p:nvPr/>
      </p:nvGrpSpPr>
      <p:grpSpPr>
        <a:xfrm>
          <a:off x="0" y="0"/>
          <a:ext cx="0" cy="0"/>
          <a:chOff x="0" y="0"/>
          <a:chExt cx="0" cy="0"/>
        </a:xfrm>
      </p:grpSpPr>
      <p:sp>
        <p:nvSpPr>
          <p:cNvPr id="86" name="Google Shape;86;p25"/>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87" name="Google Shape;87;p25"/>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Font typeface="Arial"/>
              <a:buChar char="•"/>
              <a:defRPr sz="3200"/>
            </a:lvl1pPr>
            <a:lvl2pPr marL="914400" lvl="1" indent="-406400" algn="l">
              <a:lnSpc>
                <a:spcPct val="100000"/>
              </a:lnSpc>
              <a:spcBef>
                <a:spcPts val="560"/>
              </a:spcBef>
              <a:spcAft>
                <a:spcPts val="0"/>
              </a:spcAft>
              <a:buClr>
                <a:schemeClr val="dk1"/>
              </a:buClr>
              <a:buSzPts val="2800"/>
              <a:buFont typeface="Arial"/>
              <a:buChar char="–"/>
              <a:defRPr sz="2800"/>
            </a:lvl2pPr>
            <a:lvl3pPr marL="1371600" lvl="2" indent="-381000" algn="l">
              <a:lnSpc>
                <a:spcPct val="100000"/>
              </a:lnSpc>
              <a:spcBef>
                <a:spcPts val="480"/>
              </a:spcBef>
              <a:spcAft>
                <a:spcPts val="0"/>
              </a:spcAft>
              <a:buClr>
                <a:schemeClr val="dk1"/>
              </a:buClr>
              <a:buSzPts val="2400"/>
              <a:buFont typeface="Arial"/>
              <a:buChar char="•"/>
              <a:defRPr sz="2400"/>
            </a:lvl3pPr>
            <a:lvl4pPr marL="1828800" lvl="3" indent="-355600" algn="l">
              <a:lnSpc>
                <a:spcPct val="100000"/>
              </a:lnSpc>
              <a:spcBef>
                <a:spcPts val="400"/>
              </a:spcBef>
              <a:spcAft>
                <a:spcPts val="0"/>
              </a:spcAft>
              <a:buClr>
                <a:schemeClr val="dk1"/>
              </a:buClr>
              <a:buSzPts val="2000"/>
              <a:buFont typeface="Arial"/>
              <a:buChar char="–"/>
              <a:defRPr sz="2000"/>
            </a:lvl4pPr>
            <a:lvl5pPr marL="2286000" lvl="4" indent="-355600" algn="l">
              <a:lnSpc>
                <a:spcPct val="100000"/>
              </a:lnSpc>
              <a:spcBef>
                <a:spcPts val="400"/>
              </a:spcBef>
              <a:spcAft>
                <a:spcPts val="0"/>
              </a:spcAft>
              <a:buClr>
                <a:schemeClr val="dk1"/>
              </a:buClr>
              <a:buSzPts val="2000"/>
              <a:buFont typeface="Arial"/>
              <a:buChar char="»"/>
              <a:defRPr sz="2000"/>
            </a:lvl5pPr>
            <a:lvl6pPr marL="2743200" lvl="5" indent="-355600" algn="l">
              <a:lnSpc>
                <a:spcPct val="100000"/>
              </a:lnSpc>
              <a:spcBef>
                <a:spcPts val="400"/>
              </a:spcBef>
              <a:spcAft>
                <a:spcPts val="0"/>
              </a:spcAft>
              <a:buClr>
                <a:schemeClr val="dk1"/>
              </a:buClr>
              <a:buSzPts val="2000"/>
              <a:buFont typeface="Arial"/>
              <a:buChar char="»"/>
              <a:defRPr sz="2000"/>
            </a:lvl6pPr>
            <a:lvl7pPr marL="3200400" lvl="6" indent="-355600" algn="l">
              <a:lnSpc>
                <a:spcPct val="100000"/>
              </a:lnSpc>
              <a:spcBef>
                <a:spcPts val="400"/>
              </a:spcBef>
              <a:spcAft>
                <a:spcPts val="0"/>
              </a:spcAft>
              <a:buClr>
                <a:schemeClr val="dk1"/>
              </a:buClr>
              <a:buSzPts val="2000"/>
              <a:buFont typeface="Arial"/>
              <a:buChar char="»"/>
              <a:defRPr sz="2000"/>
            </a:lvl7pPr>
            <a:lvl8pPr marL="3657600" lvl="7" indent="-355600" algn="l">
              <a:lnSpc>
                <a:spcPct val="100000"/>
              </a:lnSpc>
              <a:spcBef>
                <a:spcPts val="400"/>
              </a:spcBef>
              <a:spcAft>
                <a:spcPts val="0"/>
              </a:spcAft>
              <a:buClr>
                <a:schemeClr val="dk1"/>
              </a:buClr>
              <a:buSzPts val="2000"/>
              <a:buFont typeface="Arial"/>
              <a:buChar char="»"/>
              <a:defRPr sz="2000"/>
            </a:lvl8pPr>
            <a:lvl9pPr marL="4114800" lvl="8" indent="-355600" algn="l">
              <a:lnSpc>
                <a:spcPct val="100000"/>
              </a:lnSpc>
              <a:spcBef>
                <a:spcPts val="400"/>
              </a:spcBef>
              <a:spcAft>
                <a:spcPts val="0"/>
              </a:spcAft>
              <a:buClr>
                <a:schemeClr val="dk1"/>
              </a:buClr>
              <a:buSzPts val="2000"/>
              <a:buFont typeface="Arial"/>
              <a:buChar char="»"/>
              <a:defRPr sz="2000"/>
            </a:lvl9pPr>
          </a:lstStyle>
          <a:p>
            <a:endParaRPr/>
          </a:p>
        </p:txBody>
      </p:sp>
      <p:sp>
        <p:nvSpPr>
          <p:cNvPr id="88" name="Google Shape;88;p25"/>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Font typeface="Arial"/>
              <a:buNone/>
              <a:defRPr sz="1400"/>
            </a:lvl1pPr>
            <a:lvl2pPr marL="914400" lvl="1" indent="-228600" algn="l">
              <a:lnSpc>
                <a:spcPct val="100000"/>
              </a:lnSpc>
              <a:spcBef>
                <a:spcPts val="240"/>
              </a:spcBef>
              <a:spcAft>
                <a:spcPts val="0"/>
              </a:spcAft>
              <a:buClr>
                <a:schemeClr val="dk1"/>
              </a:buClr>
              <a:buSzPts val="1200"/>
              <a:buFont typeface="Arial"/>
              <a:buNone/>
              <a:defRPr sz="1200"/>
            </a:lvl2pPr>
            <a:lvl3pPr marL="1371600" lvl="2" indent="-228600" algn="l">
              <a:lnSpc>
                <a:spcPct val="100000"/>
              </a:lnSpc>
              <a:spcBef>
                <a:spcPts val="200"/>
              </a:spcBef>
              <a:spcAft>
                <a:spcPts val="0"/>
              </a:spcAft>
              <a:buClr>
                <a:schemeClr val="dk1"/>
              </a:buClr>
              <a:buSzPts val="1000"/>
              <a:buFont typeface="Arial"/>
              <a:buNone/>
              <a:defRPr sz="1000"/>
            </a:lvl3pPr>
            <a:lvl4pPr marL="1828800" lvl="3" indent="-228600" algn="l">
              <a:lnSpc>
                <a:spcPct val="100000"/>
              </a:lnSpc>
              <a:spcBef>
                <a:spcPts val="180"/>
              </a:spcBef>
              <a:spcAft>
                <a:spcPts val="0"/>
              </a:spcAft>
              <a:buClr>
                <a:schemeClr val="dk1"/>
              </a:buClr>
              <a:buSzPts val="900"/>
              <a:buFont typeface="Arial"/>
              <a:buNone/>
              <a:defRPr sz="900"/>
            </a:lvl4pPr>
            <a:lvl5pPr marL="2286000" lvl="4" indent="-228600" algn="l">
              <a:lnSpc>
                <a:spcPct val="100000"/>
              </a:lnSpc>
              <a:spcBef>
                <a:spcPts val="180"/>
              </a:spcBef>
              <a:spcAft>
                <a:spcPts val="0"/>
              </a:spcAft>
              <a:buClr>
                <a:schemeClr val="dk1"/>
              </a:buClr>
              <a:buSzPts val="900"/>
              <a:buFont typeface="Arial"/>
              <a:buNone/>
              <a:defRPr sz="900"/>
            </a:lvl5pPr>
            <a:lvl6pPr marL="2743200" lvl="5" indent="-228600" algn="l">
              <a:lnSpc>
                <a:spcPct val="100000"/>
              </a:lnSpc>
              <a:spcBef>
                <a:spcPts val="180"/>
              </a:spcBef>
              <a:spcAft>
                <a:spcPts val="0"/>
              </a:spcAft>
              <a:buClr>
                <a:schemeClr val="dk1"/>
              </a:buClr>
              <a:buSzPts val="900"/>
              <a:buFont typeface="Arial"/>
              <a:buNone/>
              <a:defRPr sz="900"/>
            </a:lvl6pPr>
            <a:lvl7pPr marL="3200400" lvl="6" indent="-228600" algn="l">
              <a:lnSpc>
                <a:spcPct val="100000"/>
              </a:lnSpc>
              <a:spcBef>
                <a:spcPts val="180"/>
              </a:spcBef>
              <a:spcAft>
                <a:spcPts val="0"/>
              </a:spcAft>
              <a:buClr>
                <a:schemeClr val="dk1"/>
              </a:buClr>
              <a:buSzPts val="900"/>
              <a:buFont typeface="Arial"/>
              <a:buNone/>
              <a:defRPr sz="900"/>
            </a:lvl7pPr>
            <a:lvl8pPr marL="3657600" lvl="7" indent="-228600" algn="l">
              <a:lnSpc>
                <a:spcPct val="100000"/>
              </a:lnSpc>
              <a:spcBef>
                <a:spcPts val="180"/>
              </a:spcBef>
              <a:spcAft>
                <a:spcPts val="0"/>
              </a:spcAft>
              <a:buClr>
                <a:schemeClr val="dk1"/>
              </a:buClr>
              <a:buSzPts val="900"/>
              <a:buFont typeface="Arial"/>
              <a:buNone/>
              <a:defRPr sz="900"/>
            </a:lvl8pPr>
            <a:lvl9pPr marL="4114800" lvl="8" indent="-228600" algn="l">
              <a:lnSpc>
                <a:spcPct val="100000"/>
              </a:lnSpc>
              <a:spcBef>
                <a:spcPts val="180"/>
              </a:spcBef>
              <a:spcAft>
                <a:spcPts val="0"/>
              </a:spcAft>
              <a:buClr>
                <a:schemeClr val="dk1"/>
              </a:buClr>
              <a:buSzPts val="900"/>
              <a:buFont typeface="Arial"/>
              <a:buNone/>
              <a:defRPr sz="900"/>
            </a:lvl9pPr>
          </a:lstStyle>
          <a:p>
            <a:endParaRPr/>
          </a:p>
        </p:txBody>
      </p:sp>
      <p:sp>
        <p:nvSpPr>
          <p:cNvPr id="89" name="Google Shape;89;p25"/>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25"/>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25"/>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タイトル付きの図" type="picTx">
  <p:cSld name="PICTURE_WITH_CAPTION_TEXT">
    <p:spTree>
      <p:nvGrpSpPr>
        <p:cNvPr id="1" name="Shape 92"/>
        <p:cNvGrpSpPr/>
        <p:nvPr/>
      </p:nvGrpSpPr>
      <p:grpSpPr>
        <a:xfrm>
          <a:off x="0" y="0"/>
          <a:ext cx="0" cy="0"/>
          <a:chOff x="0" y="0"/>
          <a:chExt cx="0" cy="0"/>
        </a:xfrm>
      </p:grpSpPr>
      <p:sp>
        <p:nvSpPr>
          <p:cNvPr id="93" name="Google Shape;93;p26"/>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94" name="Google Shape;94;p26"/>
          <p:cNvSpPr>
            <a:spLocks noGrp="1"/>
          </p:cNvSpPr>
          <p:nvPr>
            <p:ph type="pic" idx="2"/>
          </p:nvPr>
        </p:nvSpPr>
        <p:spPr>
          <a:xfrm>
            <a:off x="1792288" y="612775"/>
            <a:ext cx="5486400" cy="4114800"/>
          </a:xfrm>
          <a:prstGeom prst="rect">
            <a:avLst/>
          </a:prstGeom>
          <a:noFill/>
          <a:ln>
            <a:noFill/>
          </a:ln>
        </p:spPr>
      </p:sp>
      <p:sp>
        <p:nvSpPr>
          <p:cNvPr id="95" name="Google Shape;95;p26"/>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Font typeface="Arial"/>
              <a:buNone/>
              <a:defRPr sz="1400"/>
            </a:lvl1pPr>
            <a:lvl2pPr marL="914400" lvl="1" indent="-228600" algn="l">
              <a:lnSpc>
                <a:spcPct val="100000"/>
              </a:lnSpc>
              <a:spcBef>
                <a:spcPts val="240"/>
              </a:spcBef>
              <a:spcAft>
                <a:spcPts val="0"/>
              </a:spcAft>
              <a:buClr>
                <a:schemeClr val="dk1"/>
              </a:buClr>
              <a:buSzPts val="1200"/>
              <a:buFont typeface="Arial"/>
              <a:buNone/>
              <a:defRPr sz="1200"/>
            </a:lvl2pPr>
            <a:lvl3pPr marL="1371600" lvl="2" indent="-228600" algn="l">
              <a:lnSpc>
                <a:spcPct val="100000"/>
              </a:lnSpc>
              <a:spcBef>
                <a:spcPts val="200"/>
              </a:spcBef>
              <a:spcAft>
                <a:spcPts val="0"/>
              </a:spcAft>
              <a:buClr>
                <a:schemeClr val="dk1"/>
              </a:buClr>
              <a:buSzPts val="1000"/>
              <a:buFont typeface="Arial"/>
              <a:buNone/>
              <a:defRPr sz="1000"/>
            </a:lvl3pPr>
            <a:lvl4pPr marL="1828800" lvl="3" indent="-228600" algn="l">
              <a:lnSpc>
                <a:spcPct val="100000"/>
              </a:lnSpc>
              <a:spcBef>
                <a:spcPts val="180"/>
              </a:spcBef>
              <a:spcAft>
                <a:spcPts val="0"/>
              </a:spcAft>
              <a:buClr>
                <a:schemeClr val="dk1"/>
              </a:buClr>
              <a:buSzPts val="900"/>
              <a:buFont typeface="Arial"/>
              <a:buNone/>
              <a:defRPr sz="900"/>
            </a:lvl4pPr>
            <a:lvl5pPr marL="2286000" lvl="4" indent="-228600" algn="l">
              <a:lnSpc>
                <a:spcPct val="100000"/>
              </a:lnSpc>
              <a:spcBef>
                <a:spcPts val="180"/>
              </a:spcBef>
              <a:spcAft>
                <a:spcPts val="0"/>
              </a:spcAft>
              <a:buClr>
                <a:schemeClr val="dk1"/>
              </a:buClr>
              <a:buSzPts val="900"/>
              <a:buFont typeface="Arial"/>
              <a:buNone/>
              <a:defRPr sz="900"/>
            </a:lvl5pPr>
            <a:lvl6pPr marL="2743200" lvl="5" indent="-228600" algn="l">
              <a:lnSpc>
                <a:spcPct val="100000"/>
              </a:lnSpc>
              <a:spcBef>
                <a:spcPts val="180"/>
              </a:spcBef>
              <a:spcAft>
                <a:spcPts val="0"/>
              </a:spcAft>
              <a:buClr>
                <a:schemeClr val="dk1"/>
              </a:buClr>
              <a:buSzPts val="900"/>
              <a:buFont typeface="Arial"/>
              <a:buNone/>
              <a:defRPr sz="900"/>
            </a:lvl6pPr>
            <a:lvl7pPr marL="3200400" lvl="6" indent="-228600" algn="l">
              <a:lnSpc>
                <a:spcPct val="100000"/>
              </a:lnSpc>
              <a:spcBef>
                <a:spcPts val="180"/>
              </a:spcBef>
              <a:spcAft>
                <a:spcPts val="0"/>
              </a:spcAft>
              <a:buClr>
                <a:schemeClr val="dk1"/>
              </a:buClr>
              <a:buSzPts val="900"/>
              <a:buFont typeface="Arial"/>
              <a:buNone/>
              <a:defRPr sz="900"/>
            </a:lvl7pPr>
            <a:lvl8pPr marL="3657600" lvl="7" indent="-228600" algn="l">
              <a:lnSpc>
                <a:spcPct val="100000"/>
              </a:lnSpc>
              <a:spcBef>
                <a:spcPts val="180"/>
              </a:spcBef>
              <a:spcAft>
                <a:spcPts val="0"/>
              </a:spcAft>
              <a:buClr>
                <a:schemeClr val="dk1"/>
              </a:buClr>
              <a:buSzPts val="900"/>
              <a:buFont typeface="Arial"/>
              <a:buNone/>
              <a:defRPr sz="900"/>
            </a:lvl8pPr>
            <a:lvl9pPr marL="4114800" lvl="8" indent="-228600" algn="l">
              <a:lnSpc>
                <a:spcPct val="100000"/>
              </a:lnSpc>
              <a:spcBef>
                <a:spcPts val="180"/>
              </a:spcBef>
              <a:spcAft>
                <a:spcPts val="0"/>
              </a:spcAft>
              <a:buClr>
                <a:schemeClr val="dk1"/>
              </a:buClr>
              <a:buSzPts val="900"/>
              <a:buFont typeface="Arial"/>
              <a:buNone/>
              <a:defRPr sz="900"/>
            </a:lvl9pPr>
          </a:lstStyle>
          <a:p>
            <a:endParaRPr/>
          </a:p>
        </p:txBody>
      </p:sp>
      <p:sp>
        <p:nvSpPr>
          <p:cNvPr id="96" name="Google Shape;96;p26"/>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26"/>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26"/>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タイトルと縦書きテキスト" type="vertTx">
  <p:cSld name="VERTICAL_TEXT">
    <p:spTree>
      <p:nvGrpSpPr>
        <p:cNvPr id="1" name="Shape 99"/>
        <p:cNvGrpSpPr/>
        <p:nvPr/>
      </p:nvGrpSpPr>
      <p:grpSpPr>
        <a:xfrm>
          <a:off x="0" y="0"/>
          <a:ext cx="0" cy="0"/>
          <a:chOff x="0" y="0"/>
          <a:chExt cx="0" cy="0"/>
        </a:xfrm>
      </p:grpSpPr>
      <p:sp>
        <p:nvSpPr>
          <p:cNvPr id="100" name="Google Shape;100;p2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01" name="Google Shape;101;p27"/>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02" name="Google Shape;102;p27"/>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27"/>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27"/>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alpha val="49019"/>
          </a:schemeClr>
        </a:solidFill>
        <a:effectLst/>
      </p:bgPr>
    </p:bg>
    <p:spTree>
      <p:nvGrpSpPr>
        <p:cNvPr id="1" name="Shape 9"/>
        <p:cNvGrpSpPr/>
        <p:nvPr/>
      </p:nvGrpSpPr>
      <p:grpSpPr>
        <a:xfrm>
          <a:off x="0" y="0"/>
          <a:ext cx="0" cy="0"/>
          <a:chOff x="0" y="0"/>
          <a:chExt cx="0" cy="0"/>
        </a:xfrm>
      </p:grpSpPr>
      <p:sp>
        <p:nvSpPr>
          <p:cNvPr id="10" name="Google Shape;10;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9pPr>
          </a:lstStyle>
          <a:p>
            <a:endParaRPr/>
          </a:p>
        </p:txBody>
      </p:sp>
      <p:sp>
        <p:nvSpPr>
          <p:cNvPr id="11" name="Google Shape;11;p1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 name="Google Shape;12;p18"/>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18"/>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18"/>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
        <p:nvSpPr>
          <p:cNvPr id="15" name="Google Shape;15;p18"/>
          <p:cNvSpPr txBox="1"/>
          <p:nvPr/>
        </p:nvSpPr>
        <p:spPr>
          <a:xfrm>
            <a:off x="6443663" y="6672263"/>
            <a:ext cx="2808287" cy="2143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ja-JP" sz="800" b="0" i="0" u="none" strike="noStrike" cap="none">
                <a:solidFill>
                  <a:schemeClr val="dk1"/>
                </a:solidFill>
                <a:latin typeface="Arial"/>
                <a:ea typeface="Arial"/>
                <a:cs typeface="Arial"/>
                <a:sym typeface="Arial"/>
              </a:rPr>
              <a:t>Copyright (C) E-Grant Inc. All Rights Reserved </a:t>
            </a:r>
            <a:endParaRPr sz="1400" b="0" i="0" u="none" strike="noStrike" cap="none">
              <a:solidFill>
                <a:srgbClr val="000000"/>
              </a:solidFill>
              <a:latin typeface="Arial"/>
              <a:ea typeface="Arial"/>
              <a:cs typeface="Arial"/>
              <a:sym typeface="Arial"/>
            </a:endParaRPr>
          </a:p>
        </p:txBody>
      </p:sp>
      <p:pic>
        <p:nvPicPr>
          <p:cNvPr id="16" name="Google Shape;16;p18"/>
          <p:cNvPicPr preferRelativeResize="0"/>
          <p:nvPr/>
        </p:nvPicPr>
        <p:blipFill rotWithShape="1">
          <a:blip r:embed="rId12">
            <a:alphaModFix/>
          </a:blip>
          <a:srcRect/>
          <a:stretch/>
        </p:blipFill>
        <p:spPr>
          <a:xfrm>
            <a:off x="8335168" y="568319"/>
            <a:ext cx="701328" cy="556425"/>
          </a:xfrm>
          <a:prstGeom prst="rect">
            <a:avLst/>
          </a:prstGeom>
          <a:noFill/>
          <a:ln>
            <a:noFill/>
          </a:ln>
        </p:spPr>
      </p:pic>
      <p:pic>
        <p:nvPicPr>
          <p:cNvPr id="17" name="Google Shape;17;p18" descr="WS000166.JPG"/>
          <p:cNvPicPr preferRelativeResize="0"/>
          <p:nvPr/>
        </p:nvPicPr>
        <p:blipFill rotWithShape="1">
          <a:blip r:embed="rId13">
            <a:alphaModFix/>
          </a:blip>
          <a:srcRect/>
          <a:stretch/>
        </p:blipFill>
        <p:spPr>
          <a:xfrm>
            <a:off x="0" y="-26988"/>
            <a:ext cx="9144000" cy="596901"/>
          </a:xfrm>
          <a:prstGeom prst="rect">
            <a:avLst/>
          </a:prstGeom>
          <a:noFill/>
          <a:ln>
            <a:noFill/>
          </a:ln>
        </p:spPr>
      </p:pic>
      <p:sp>
        <p:nvSpPr>
          <p:cNvPr id="18" name="Google Shape;18;p18"/>
          <p:cNvSpPr/>
          <p:nvPr/>
        </p:nvSpPr>
        <p:spPr>
          <a:xfrm>
            <a:off x="7380288" y="333375"/>
            <a:ext cx="576262" cy="142875"/>
          </a:xfrm>
          <a:prstGeom prst="rect">
            <a:avLst/>
          </a:prstGeom>
          <a:solidFill>
            <a:srgbClr val="FFCCC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9" name="Google Shape;19;p18" descr="footer.png"/>
          <p:cNvPicPr preferRelativeResize="0"/>
          <p:nvPr/>
        </p:nvPicPr>
        <p:blipFill rotWithShape="1">
          <a:blip r:embed="rId14">
            <a:alphaModFix/>
          </a:blip>
          <a:srcRect/>
          <a:stretch/>
        </p:blipFill>
        <p:spPr>
          <a:xfrm>
            <a:off x="0" y="6583363"/>
            <a:ext cx="2000250" cy="27463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slide" Target="slide4.xml"/><Relationship Id="rId7" Type="http://schemas.openxmlformats.org/officeDocument/2006/relationships/slide" Target="slide9.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8.xml"/><Relationship Id="rId5" Type="http://schemas.openxmlformats.org/officeDocument/2006/relationships/slide" Target="slide7.xml"/><Relationship Id="rId10" Type="http://schemas.openxmlformats.org/officeDocument/2006/relationships/slide" Target="slide13.xml"/><Relationship Id="rId4" Type="http://schemas.openxmlformats.org/officeDocument/2006/relationships/slide" Target="slide5.xml"/><Relationship Id="rId9" Type="http://schemas.openxmlformats.org/officeDocument/2006/relationships/slide" Target="slide1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
          <p:cNvSpPr/>
          <p:nvPr/>
        </p:nvSpPr>
        <p:spPr>
          <a:xfrm>
            <a:off x="0" y="-99392"/>
            <a:ext cx="9144000" cy="70294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17" name="Google Shape;117;p1"/>
          <p:cNvSpPr/>
          <p:nvPr/>
        </p:nvSpPr>
        <p:spPr>
          <a:xfrm>
            <a:off x="6371166" y="6453336"/>
            <a:ext cx="2737338" cy="19208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ja-JP" sz="800" b="0" i="0" u="none" strike="noStrike" cap="none">
                <a:solidFill>
                  <a:schemeClr val="dk1"/>
                </a:solidFill>
                <a:latin typeface="Arial"/>
                <a:ea typeface="Arial"/>
                <a:cs typeface="Arial"/>
                <a:sym typeface="Arial"/>
              </a:rPr>
              <a:t>Copyright (C) E-Grant Inc. All Rights Reserved </a:t>
            </a:r>
            <a:endParaRPr sz="1400" b="0" i="0" u="none" strike="noStrike" cap="none">
              <a:solidFill>
                <a:srgbClr val="000000"/>
              </a:solidFill>
              <a:latin typeface="Arial"/>
              <a:ea typeface="Arial"/>
              <a:cs typeface="Arial"/>
              <a:sym typeface="Arial"/>
            </a:endParaRPr>
          </a:p>
        </p:txBody>
      </p:sp>
      <p:sp>
        <p:nvSpPr>
          <p:cNvPr id="118" name="Google Shape;118;p1"/>
          <p:cNvSpPr txBox="1">
            <a:spLocks noGrp="1"/>
          </p:cNvSpPr>
          <p:nvPr>
            <p:ph type="ctrTitle"/>
          </p:nvPr>
        </p:nvSpPr>
        <p:spPr>
          <a:xfrm>
            <a:off x="540221" y="3155591"/>
            <a:ext cx="8137724" cy="535137"/>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400"/>
              <a:buNone/>
            </a:pPr>
            <a:r>
              <a:rPr lang="ja-JP" sz="2200" b="1">
                <a:solidFill>
                  <a:srgbClr val="404040"/>
                </a:solidFill>
                <a:latin typeface="Arial"/>
                <a:ea typeface="Arial"/>
                <a:cs typeface="Arial"/>
                <a:sym typeface="Arial"/>
              </a:rPr>
              <a:t>EC・通販CRMツール「うちでのこづち」</a:t>
            </a:r>
            <a:br>
              <a:rPr lang="ja-JP" sz="2200" b="1">
                <a:solidFill>
                  <a:srgbClr val="404040"/>
                </a:solidFill>
                <a:latin typeface="Arial"/>
                <a:ea typeface="Arial"/>
                <a:cs typeface="Arial"/>
                <a:sym typeface="Arial"/>
              </a:rPr>
            </a:br>
            <a:r>
              <a:rPr lang="ja-JP" sz="2200" b="1">
                <a:solidFill>
                  <a:srgbClr val="404040"/>
                </a:solidFill>
              </a:rPr>
              <a:t>講座１</a:t>
            </a:r>
            <a:r>
              <a:rPr lang="ja-JP" sz="2200" b="1">
                <a:solidFill>
                  <a:srgbClr val="404040"/>
                </a:solidFill>
                <a:latin typeface="Arial"/>
                <a:ea typeface="Arial"/>
                <a:cs typeface="Arial"/>
                <a:sym typeface="Arial"/>
              </a:rPr>
              <a:t>　</a:t>
            </a:r>
            <a:r>
              <a:rPr lang="ja-JP" sz="2200" b="1">
                <a:solidFill>
                  <a:srgbClr val="404040"/>
                </a:solidFill>
              </a:rPr>
              <a:t>基礎</a:t>
            </a:r>
            <a:r>
              <a:rPr lang="ja-JP" sz="2200" b="1">
                <a:solidFill>
                  <a:srgbClr val="404040"/>
                </a:solidFill>
                <a:latin typeface="Arial"/>
                <a:ea typeface="Arial"/>
                <a:cs typeface="Arial"/>
                <a:sym typeface="Arial"/>
              </a:rPr>
              <a:t>講座資料</a:t>
            </a:r>
            <a:br>
              <a:rPr lang="ja-JP" sz="2200" b="1">
                <a:solidFill>
                  <a:srgbClr val="404040"/>
                </a:solidFill>
                <a:latin typeface="Arial"/>
                <a:ea typeface="Arial"/>
                <a:cs typeface="Arial"/>
                <a:sym typeface="Arial"/>
              </a:rPr>
            </a:br>
            <a:endParaRPr sz="2200" b="1">
              <a:solidFill>
                <a:srgbClr val="404040"/>
              </a:solidFill>
              <a:latin typeface="Arial"/>
              <a:ea typeface="Arial"/>
              <a:cs typeface="Arial"/>
              <a:sym typeface="Arial"/>
            </a:endParaRPr>
          </a:p>
        </p:txBody>
      </p:sp>
      <p:sp>
        <p:nvSpPr>
          <p:cNvPr id="119" name="Google Shape;119;p1"/>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1</a:t>
            </a:fld>
            <a:endParaRPr/>
          </a:p>
        </p:txBody>
      </p:sp>
      <p:sp>
        <p:nvSpPr>
          <p:cNvPr id="120" name="Google Shape;120;p1"/>
          <p:cNvSpPr/>
          <p:nvPr/>
        </p:nvSpPr>
        <p:spPr>
          <a:xfrm>
            <a:off x="482125" y="4021665"/>
            <a:ext cx="8179749" cy="45719"/>
          </a:xfrm>
          <a:prstGeom prst="rect">
            <a:avLst/>
          </a:prstGeom>
          <a:solidFill>
            <a:srgbClr val="C00000"/>
          </a:solidFill>
          <a:ln>
            <a:noFill/>
          </a:ln>
        </p:spPr>
        <p:txBody>
          <a:bodyPr spcFirstLastPara="1" wrap="square" lIns="90000" tIns="46800" rIns="90000" bIns="468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p:txBody>
      </p:sp>
      <p:pic>
        <p:nvPicPr>
          <p:cNvPr id="121" name="Google Shape;121;p1"/>
          <p:cNvPicPr preferRelativeResize="0"/>
          <p:nvPr/>
        </p:nvPicPr>
        <p:blipFill rotWithShape="1">
          <a:blip r:embed="rId3">
            <a:alphaModFix/>
          </a:blip>
          <a:srcRect/>
          <a:stretch/>
        </p:blipFill>
        <p:spPr>
          <a:xfrm>
            <a:off x="7524328" y="1125211"/>
            <a:ext cx="1285453" cy="1019863"/>
          </a:xfrm>
          <a:prstGeom prst="rect">
            <a:avLst/>
          </a:prstGeom>
          <a:noFill/>
          <a:ln>
            <a:noFill/>
          </a:ln>
        </p:spPr>
      </p:pic>
      <p:pic>
        <p:nvPicPr>
          <p:cNvPr id="122" name="Google Shape;122;p1"/>
          <p:cNvPicPr preferRelativeResize="0"/>
          <p:nvPr/>
        </p:nvPicPr>
        <p:blipFill rotWithShape="1">
          <a:blip r:embed="rId4">
            <a:alphaModFix/>
          </a:blip>
          <a:srcRect/>
          <a:stretch/>
        </p:blipFill>
        <p:spPr>
          <a:xfrm>
            <a:off x="3420389" y="1193666"/>
            <a:ext cx="2879286" cy="1902816"/>
          </a:xfrm>
          <a:prstGeom prst="rect">
            <a:avLst/>
          </a:prstGeom>
          <a:noFill/>
          <a:ln>
            <a:noFill/>
          </a:ln>
        </p:spPr>
      </p:pic>
      <p:sp>
        <p:nvSpPr>
          <p:cNvPr id="123" name="Google Shape;123;p1"/>
          <p:cNvSpPr txBox="1"/>
          <p:nvPr/>
        </p:nvSpPr>
        <p:spPr>
          <a:xfrm>
            <a:off x="5868144" y="4414171"/>
            <a:ext cx="3024336" cy="64633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ja-JP" sz="2000" b="1" i="0" u="none" strike="noStrike" cap="none">
                <a:solidFill>
                  <a:schemeClr val="dk1"/>
                </a:solidFill>
                <a:latin typeface="Arial"/>
                <a:ea typeface="Arial"/>
                <a:cs typeface="Arial"/>
                <a:sym typeface="Arial"/>
              </a:rPr>
              <a:t>株式会社E-Grant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endParaRPr sz="800" b="1" i="0" u="none" strike="noStrike" cap="none">
              <a:solidFill>
                <a:schemeClr val="dk1"/>
              </a:solidFill>
              <a:latin typeface="Arial"/>
              <a:ea typeface="Arial"/>
              <a:cs typeface="Arial"/>
              <a:sym typeface="Arial"/>
            </a:endParaRPr>
          </a:p>
        </p:txBody>
      </p:sp>
      <p:sp>
        <p:nvSpPr>
          <p:cNvPr id="124" name="Google Shape;124;p1"/>
          <p:cNvSpPr/>
          <p:nvPr/>
        </p:nvSpPr>
        <p:spPr>
          <a:xfrm>
            <a:off x="7602089" y="763632"/>
            <a:ext cx="1129930" cy="216040"/>
          </a:xfrm>
          <a:prstGeom prst="roundRect">
            <a:avLst>
              <a:gd name="adj" fmla="val 16667"/>
            </a:avLst>
          </a:prstGeom>
          <a:solidFill>
            <a:srgbClr val="FFFFFF"/>
          </a:solidFill>
          <a:ln w="38100" cap="flat" cmpd="dbl">
            <a:solidFill>
              <a:srgbClr val="FF0000"/>
            </a:solidFill>
            <a:prstDash val="solid"/>
            <a:round/>
            <a:headEnd type="none" w="sm" len="sm"/>
            <a:tailEnd type="none" w="sm" len="sm"/>
          </a:ln>
        </p:spPr>
        <p:txBody>
          <a:bodyPr spcFirstLastPara="1" wrap="square" lIns="90000" tIns="46800" rIns="90000" bIns="468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400" b="0" i="0" u="none" strike="noStrike" cap="none">
                <a:solidFill>
                  <a:srgbClr val="FF3300"/>
                </a:solidFill>
                <a:latin typeface="Arial"/>
                <a:ea typeface="Arial"/>
                <a:cs typeface="Arial"/>
                <a:sym typeface="Arial"/>
              </a:rPr>
              <a:t>confidential</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12"/>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10</a:t>
            </a:fld>
            <a:endParaRPr/>
          </a:p>
        </p:txBody>
      </p:sp>
      <p:sp>
        <p:nvSpPr>
          <p:cNvPr id="235" name="Google Shape;235;p12"/>
          <p:cNvSpPr txBox="1"/>
          <p:nvPr/>
        </p:nvSpPr>
        <p:spPr>
          <a:xfrm>
            <a:off x="3167843" y="1405477"/>
            <a:ext cx="2808312" cy="3693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Arial"/>
                <a:ea typeface="Arial"/>
                <a:cs typeface="Arial"/>
                <a:sym typeface="Arial"/>
              </a:rPr>
              <a:t>⑥顧客セグメント</a:t>
            </a:r>
            <a:endParaRPr sz="1400" b="0" i="0" u="none" strike="noStrike" cap="none">
              <a:solidFill>
                <a:srgbClr val="000000"/>
              </a:solidFill>
              <a:latin typeface="Arial"/>
              <a:ea typeface="Arial"/>
              <a:cs typeface="Arial"/>
              <a:sym typeface="Arial"/>
            </a:endParaRPr>
          </a:p>
        </p:txBody>
      </p:sp>
      <p:sp>
        <p:nvSpPr>
          <p:cNvPr id="236" name="Google Shape;236;p12"/>
          <p:cNvSpPr/>
          <p:nvPr/>
        </p:nvSpPr>
        <p:spPr>
          <a:xfrm>
            <a:off x="5769217" y="2126366"/>
            <a:ext cx="2250874" cy="4215123"/>
          </a:xfrm>
          <a:prstGeom prst="rect">
            <a:avLst/>
          </a:prstGeom>
          <a:solidFill>
            <a:srgbClr val="FDEDF3"/>
          </a:solidFill>
          <a:ln>
            <a:noFill/>
          </a:ln>
        </p:spPr>
        <p:txBody>
          <a:bodyPr spcFirstLastPara="1" wrap="square" lIns="91425" tIns="45700" rIns="91425" bIns="45700" anchor="ctr" anchorCtr="1">
            <a:noAutofit/>
          </a:bodyPr>
          <a:lstStyle/>
          <a:p>
            <a:pPr marL="0" marR="0" lvl="0" indent="0" algn="l" rtl="0">
              <a:lnSpc>
                <a:spcPct val="100000"/>
              </a:lnSpc>
              <a:spcBef>
                <a:spcPts val="0"/>
              </a:spcBef>
              <a:spcAft>
                <a:spcPts val="0"/>
              </a:spcAft>
              <a:buClr>
                <a:srgbClr val="000000"/>
              </a:buClr>
              <a:buSzPts val="1400"/>
              <a:buFont typeface="Arial"/>
              <a:buNone/>
            </a:pPr>
            <a:r>
              <a:rPr lang="ja-JP" sz="1400" b="0" i="0" u="none" strike="noStrike" cap="none" dirty="0">
                <a:solidFill>
                  <a:schemeClr val="dk1"/>
                </a:solidFill>
                <a:latin typeface="Arial"/>
                <a:ea typeface="Arial"/>
                <a:cs typeface="Arial"/>
                <a:sym typeface="Arial"/>
              </a:rPr>
              <a:t>条件に一致する顧客を</a:t>
            </a:r>
            <a:endParaRPr sz="1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dirty="0">
                <a:solidFill>
                  <a:schemeClr val="dk1"/>
                </a:solidFill>
                <a:latin typeface="Arial"/>
                <a:ea typeface="Arial"/>
                <a:cs typeface="Arial"/>
                <a:sym typeface="Arial"/>
              </a:rPr>
              <a:t>抽出することができます。</a:t>
            </a:r>
            <a:endParaRPr sz="1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dirty="0">
                <a:solidFill>
                  <a:schemeClr val="dk1"/>
                </a:solidFill>
                <a:latin typeface="Arial"/>
                <a:ea typeface="Arial"/>
                <a:cs typeface="Arial"/>
                <a:sym typeface="Arial"/>
              </a:rPr>
              <a:t>指定した条件、または</a:t>
            </a:r>
            <a:endParaRPr sz="1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dirty="0">
                <a:solidFill>
                  <a:schemeClr val="dk1"/>
                </a:solidFill>
                <a:latin typeface="Arial"/>
                <a:ea typeface="Arial"/>
                <a:cs typeface="Arial"/>
                <a:sym typeface="Arial"/>
              </a:rPr>
              <a:t>抽出された顧客リストを</a:t>
            </a:r>
            <a:endParaRPr sz="1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dirty="0">
                <a:solidFill>
                  <a:schemeClr val="dk1"/>
                </a:solidFill>
                <a:latin typeface="Arial"/>
                <a:ea typeface="Arial"/>
                <a:cs typeface="Arial"/>
                <a:sym typeface="Arial"/>
              </a:rPr>
              <a:t>「顧客セグメント」として保存しておき、各種分析で呼び出して使用することができます。</a:t>
            </a:r>
            <a:endParaRPr sz="1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dirty="0">
                <a:solidFill>
                  <a:schemeClr val="dk1"/>
                </a:solidFill>
                <a:latin typeface="Arial"/>
                <a:ea typeface="Arial"/>
                <a:cs typeface="Arial"/>
                <a:sym typeface="Arial"/>
              </a:rPr>
              <a:t>例）</a:t>
            </a:r>
            <a:endParaRPr sz="1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dirty="0">
                <a:solidFill>
                  <a:schemeClr val="dk1"/>
                </a:solidFill>
                <a:latin typeface="Arial"/>
                <a:ea typeface="Arial"/>
                <a:cs typeface="Arial"/>
                <a:sym typeface="Arial"/>
              </a:rPr>
              <a:t>202</a:t>
            </a:r>
            <a:r>
              <a:rPr lang="en-US" altLang="ja-JP" sz="1400" b="0" i="0" u="none" strike="noStrike" cap="none" dirty="0">
                <a:solidFill>
                  <a:schemeClr val="dk1"/>
                </a:solidFill>
                <a:latin typeface="Arial"/>
                <a:ea typeface="Arial"/>
                <a:cs typeface="Arial"/>
                <a:sym typeface="Arial"/>
              </a:rPr>
              <a:t>1</a:t>
            </a:r>
            <a:r>
              <a:rPr lang="ja-JP" sz="1400" b="0" i="0" u="none" strike="noStrike" cap="none" dirty="0">
                <a:solidFill>
                  <a:schemeClr val="dk1"/>
                </a:solidFill>
                <a:latin typeface="Arial"/>
                <a:ea typeface="Arial"/>
                <a:cs typeface="Arial"/>
                <a:sym typeface="Arial"/>
              </a:rPr>
              <a:t>年に初回購入で〇〇という商品を購入した</a:t>
            </a:r>
            <a:br>
              <a:rPr lang="en-US" altLang="ja-JP" sz="1400" b="0" i="0" u="none" strike="noStrike" cap="none" dirty="0">
                <a:solidFill>
                  <a:schemeClr val="dk1"/>
                </a:solidFill>
                <a:latin typeface="Arial"/>
                <a:ea typeface="Arial"/>
                <a:cs typeface="Arial"/>
                <a:sym typeface="Arial"/>
              </a:rPr>
            </a:br>
            <a:r>
              <a:rPr lang="ja-JP" sz="1400" b="0" i="0" u="none" strike="noStrike" cap="none" dirty="0">
                <a:solidFill>
                  <a:schemeClr val="dk1"/>
                </a:solidFill>
                <a:latin typeface="Arial"/>
                <a:ea typeface="Arial"/>
                <a:cs typeface="Arial"/>
                <a:sym typeface="Arial"/>
              </a:rPr>
              <a:t>女性顧客</a:t>
            </a:r>
            <a:endParaRPr sz="1400" b="0" i="0" u="none" strike="noStrike" cap="none" dirty="0">
              <a:solidFill>
                <a:schemeClr val="dk1"/>
              </a:solidFill>
              <a:latin typeface="Arial"/>
              <a:ea typeface="Arial"/>
              <a:cs typeface="Arial"/>
              <a:sym typeface="Arial"/>
            </a:endParaRPr>
          </a:p>
        </p:txBody>
      </p:sp>
      <p:sp>
        <p:nvSpPr>
          <p:cNvPr id="241" name="Google Shape;241;p12"/>
          <p:cNvSpPr/>
          <p:nvPr/>
        </p:nvSpPr>
        <p:spPr>
          <a:xfrm>
            <a:off x="1248245" y="1782873"/>
            <a:ext cx="6863533" cy="23842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ja-JP" sz="900" b="0" i="0" u="none" strike="noStrike" cap="none">
                <a:solidFill>
                  <a:srgbClr val="3F3F3F"/>
                </a:solidFill>
                <a:latin typeface="Arial"/>
                <a:ea typeface="Arial"/>
                <a:cs typeface="Arial"/>
                <a:sym typeface="Arial"/>
              </a:rPr>
              <a:t>操作画面【顧客分析＞顧客セグメント＞顧客セグメント追加】　マニュアル【ヘルプページ＞顧客分析＞顧客セグメント】</a:t>
            </a:r>
            <a:endParaRPr sz="1400" b="0" i="0" u="none" strike="noStrike" cap="none">
              <a:solidFill>
                <a:srgbClr val="000000"/>
              </a:solidFill>
              <a:latin typeface="Arial"/>
              <a:ea typeface="Arial"/>
              <a:cs typeface="Arial"/>
              <a:sym typeface="Arial"/>
            </a:endParaRPr>
          </a:p>
        </p:txBody>
      </p:sp>
      <p:sp>
        <p:nvSpPr>
          <p:cNvPr id="242" name="Google Shape;242;p12"/>
          <p:cNvSpPr txBox="1"/>
          <p:nvPr/>
        </p:nvSpPr>
        <p:spPr>
          <a:xfrm>
            <a:off x="467544" y="731875"/>
            <a:ext cx="8424936" cy="36933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ja-JP" sz="2200" b="1" i="0" u="none" strike="noStrike" cap="none">
                <a:solidFill>
                  <a:schemeClr val="dk1"/>
                </a:solidFill>
                <a:latin typeface="Arial"/>
                <a:ea typeface="Arial"/>
                <a:cs typeface="Arial"/>
                <a:sym typeface="Arial"/>
              </a:rPr>
              <a:t>２、分析　</a:t>
            </a:r>
            <a:endParaRPr sz="1800" b="1" i="0" u="none" strike="noStrike" cap="none">
              <a:solidFill>
                <a:schemeClr val="dk1"/>
              </a:solidFill>
              <a:latin typeface="Arial"/>
              <a:ea typeface="Arial"/>
              <a:cs typeface="Arial"/>
              <a:sym typeface="Arial"/>
            </a:endParaRPr>
          </a:p>
        </p:txBody>
      </p:sp>
      <p:pic>
        <p:nvPicPr>
          <p:cNvPr id="3" name="図 2">
            <a:extLst>
              <a:ext uri="{FF2B5EF4-FFF2-40B4-BE49-F238E27FC236}">
                <a16:creationId xmlns:a16="http://schemas.microsoft.com/office/drawing/2014/main" id="{90739393-9F27-4B30-99B5-2B245137C40D}"/>
              </a:ext>
            </a:extLst>
          </p:cNvPr>
          <p:cNvPicPr>
            <a:picLocks noChangeAspect="1"/>
          </p:cNvPicPr>
          <p:nvPr/>
        </p:nvPicPr>
        <p:blipFill rotWithShape="1">
          <a:blip r:embed="rId3"/>
          <a:srcRect t="750" r="42916"/>
          <a:stretch/>
        </p:blipFill>
        <p:spPr>
          <a:xfrm>
            <a:off x="1138997" y="2126366"/>
            <a:ext cx="4057691" cy="412476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pic>
        <p:nvPicPr>
          <p:cNvPr id="251" name="Google Shape;251;p13"/>
          <p:cNvPicPr preferRelativeResize="0"/>
          <p:nvPr/>
        </p:nvPicPr>
        <p:blipFill rotWithShape="1">
          <a:blip r:embed="rId3">
            <a:alphaModFix/>
          </a:blip>
          <a:srcRect l="8333" t="25210" r="2000" b="13950"/>
          <a:stretch/>
        </p:blipFill>
        <p:spPr>
          <a:xfrm>
            <a:off x="487680" y="1920359"/>
            <a:ext cx="8199120" cy="3129280"/>
          </a:xfrm>
          <a:prstGeom prst="rect">
            <a:avLst/>
          </a:prstGeom>
          <a:noFill/>
          <a:ln>
            <a:noFill/>
          </a:ln>
        </p:spPr>
      </p:pic>
      <p:sp>
        <p:nvSpPr>
          <p:cNvPr id="252" name="Google Shape;252;p13"/>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11</a:t>
            </a:fld>
            <a:endParaRPr/>
          </a:p>
        </p:txBody>
      </p:sp>
      <p:sp>
        <p:nvSpPr>
          <p:cNvPr id="253" name="Google Shape;253;p13"/>
          <p:cNvSpPr txBox="1"/>
          <p:nvPr/>
        </p:nvSpPr>
        <p:spPr>
          <a:xfrm>
            <a:off x="2169047" y="1290167"/>
            <a:ext cx="4836383" cy="38099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Arial"/>
                <a:ea typeface="Arial"/>
                <a:cs typeface="Arial"/>
                <a:sym typeface="Arial"/>
              </a:rPr>
              <a:t>①施策オートメーション</a:t>
            </a:r>
            <a:endParaRPr sz="1400" b="0" i="0" u="none" strike="noStrike" cap="none">
              <a:solidFill>
                <a:srgbClr val="000000"/>
              </a:solidFill>
              <a:latin typeface="Arial"/>
              <a:ea typeface="Arial"/>
              <a:cs typeface="Arial"/>
              <a:sym typeface="Arial"/>
            </a:endParaRPr>
          </a:p>
        </p:txBody>
      </p:sp>
      <p:sp>
        <p:nvSpPr>
          <p:cNvPr id="254" name="Google Shape;254;p13"/>
          <p:cNvSpPr/>
          <p:nvPr/>
        </p:nvSpPr>
        <p:spPr>
          <a:xfrm>
            <a:off x="487680" y="5228707"/>
            <a:ext cx="8199120" cy="1196599"/>
          </a:xfrm>
          <a:prstGeom prst="rect">
            <a:avLst/>
          </a:prstGeom>
          <a:solidFill>
            <a:srgbClr val="FDEDF3"/>
          </a:solidFill>
          <a:ln>
            <a:noFill/>
          </a:ln>
        </p:spPr>
        <p:txBody>
          <a:bodyPr spcFirstLastPara="1" wrap="square" lIns="91425" tIns="45700" rIns="91425" bIns="45700" anchor="ctr" anchorCtr="1">
            <a:noAutofit/>
          </a:bodyPr>
          <a:lstStyle/>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chemeClr val="dk1"/>
                </a:solidFill>
                <a:latin typeface="Arial"/>
                <a:ea typeface="Arial"/>
                <a:cs typeface="Arial"/>
                <a:sym typeface="Arial"/>
              </a:rPr>
              <a:t>条件に合致した顧客に対し、自動でメール配信やDM・アウトバウンドのリストを</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chemeClr val="dk1"/>
                </a:solidFill>
                <a:latin typeface="Arial"/>
                <a:ea typeface="Arial"/>
                <a:cs typeface="Arial"/>
                <a:sym typeface="Arial"/>
              </a:rPr>
              <a:t>作成することができます。</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chemeClr val="dk1"/>
                </a:solidFill>
                <a:latin typeface="Arial"/>
                <a:ea typeface="Arial"/>
                <a:cs typeface="Arial"/>
                <a:sym typeface="Arial"/>
              </a:rPr>
              <a:t>また、自動でLINE配信やDM発送をすることができます。※オプション</a:t>
            </a:r>
            <a:endParaRPr sz="1400" b="0" i="0" u="none" strike="noStrike" cap="none">
              <a:solidFill>
                <a:schemeClr val="dk1"/>
              </a:solidFill>
              <a:latin typeface="Arial"/>
              <a:ea typeface="Arial"/>
              <a:cs typeface="Arial"/>
              <a:sym typeface="Arial"/>
            </a:endParaRPr>
          </a:p>
        </p:txBody>
      </p:sp>
      <p:sp>
        <p:nvSpPr>
          <p:cNvPr id="255" name="Google Shape;255;p13"/>
          <p:cNvSpPr/>
          <p:nvPr/>
        </p:nvSpPr>
        <p:spPr>
          <a:xfrm>
            <a:off x="1843125" y="1629293"/>
            <a:ext cx="6429607" cy="2308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ja-JP" sz="900" b="0" i="0" u="none" strike="noStrike" cap="none">
                <a:solidFill>
                  <a:srgbClr val="3F3F3F"/>
                </a:solidFill>
                <a:latin typeface="Arial"/>
                <a:ea typeface="Arial"/>
                <a:cs typeface="Arial"/>
                <a:sym typeface="Arial"/>
              </a:rPr>
              <a:t>操作画面【施策＞施策オートメーション】　マニュアル【ヘルプページ＞施策＞施策オートメーション】</a:t>
            </a:r>
            <a:endParaRPr sz="1400" b="0" i="0" u="none" strike="noStrike" cap="none">
              <a:solidFill>
                <a:srgbClr val="000000"/>
              </a:solidFill>
              <a:latin typeface="Arial"/>
              <a:ea typeface="Arial"/>
              <a:cs typeface="Arial"/>
              <a:sym typeface="Arial"/>
            </a:endParaRPr>
          </a:p>
        </p:txBody>
      </p:sp>
      <p:sp>
        <p:nvSpPr>
          <p:cNvPr id="256" name="Google Shape;256;p13"/>
          <p:cNvSpPr txBox="1"/>
          <p:nvPr/>
        </p:nvSpPr>
        <p:spPr>
          <a:xfrm>
            <a:off x="467544" y="731875"/>
            <a:ext cx="8424936" cy="36933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ja-JP" sz="2200" b="1" i="0" u="none" strike="noStrike" cap="none">
                <a:solidFill>
                  <a:schemeClr val="dk1"/>
                </a:solidFill>
                <a:latin typeface="Arial"/>
                <a:ea typeface="Arial"/>
                <a:cs typeface="Arial"/>
                <a:sym typeface="Arial"/>
              </a:rPr>
              <a:t>３、施策・効果検証　</a:t>
            </a:r>
            <a:endParaRPr sz="1800" b="1" i="0" u="none" strike="noStrike" cap="none">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14"/>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12</a:t>
            </a:fld>
            <a:endParaRPr/>
          </a:p>
        </p:txBody>
      </p:sp>
      <p:sp>
        <p:nvSpPr>
          <p:cNvPr id="263" name="Google Shape;263;p14"/>
          <p:cNvSpPr/>
          <p:nvPr/>
        </p:nvSpPr>
        <p:spPr>
          <a:xfrm>
            <a:off x="523228" y="5013175"/>
            <a:ext cx="8120320" cy="1232049"/>
          </a:xfrm>
          <a:prstGeom prst="rect">
            <a:avLst/>
          </a:prstGeom>
          <a:solidFill>
            <a:srgbClr val="FDEDF3"/>
          </a:solidFill>
          <a:ln>
            <a:noFill/>
          </a:ln>
        </p:spPr>
        <p:txBody>
          <a:bodyPr spcFirstLastPara="1" wrap="square" lIns="91425" tIns="45700" rIns="91425" bIns="45700" anchor="ctr" anchorCtr="1">
            <a:noAutofit/>
          </a:bodyPr>
          <a:lstStyle/>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chemeClr val="dk1"/>
                </a:solidFill>
                <a:latin typeface="Arial"/>
                <a:ea typeface="Arial"/>
                <a:cs typeface="Arial"/>
                <a:sym typeface="Arial"/>
              </a:rPr>
              <a:t>施策オートメーションで配信したメールの開封率・クリック率・コンバージョンを</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chemeClr val="dk1"/>
                </a:solidFill>
                <a:latin typeface="Arial"/>
                <a:ea typeface="Arial"/>
                <a:cs typeface="Arial"/>
                <a:sym typeface="Arial"/>
              </a:rPr>
              <a:t>確認することができます。</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chemeClr val="dk1"/>
                </a:solidFill>
                <a:latin typeface="Arial"/>
                <a:ea typeface="Arial"/>
                <a:cs typeface="Arial"/>
                <a:sym typeface="Arial"/>
              </a:rPr>
              <a:t>※詳細は「うちでのこづち活用講座</a:t>
            </a:r>
            <a:r>
              <a:rPr lang="ja-JP">
                <a:solidFill>
                  <a:schemeClr val="dk1"/>
                </a:solidFill>
              </a:rPr>
              <a:t>２</a:t>
            </a:r>
            <a:r>
              <a:rPr lang="ja-JP" sz="1400" b="0" i="0" u="none" strike="noStrike" cap="none">
                <a:solidFill>
                  <a:schemeClr val="dk1"/>
                </a:solidFill>
                <a:latin typeface="Arial"/>
                <a:ea typeface="Arial"/>
                <a:cs typeface="Arial"/>
                <a:sym typeface="Arial"/>
              </a:rPr>
              <a:t>」でご説明します</a:t>
            </a:r>
            <a:endParaRPr sz="1400" b="0" i="0" u="none" strike="noStrike" cap="none">
              <a:solidFill>
                <a:schemeClr val="dk1"/>
              </a:solidFill>
              <a:latin typeface="Arial"/>
              <a:ea typeface="Arial"/>
              <a:cs typeface="Arial"/>
              <a:sym typeface="Arial"/>
            </a:endParaRPr>
          </a:p>
        </p:txBody>
      </p:sp>
      <p:pic>
        <p:nvPicPr>
          <p:cNvPr id="264" name="Google Shape;264;p14"/>
          <p:cNvPicPr preferRelativeResize="0"/>
          <p:nvPr/>
        </p:nvPicPr>
        <p:blipFill rotWithShape="1">
          <a:blip r:embed="rId3">
            <a:alphaModFix/>
          </a:blip>
          <a:srcRect t="27599" r="11195" b="19200"/>
          <a:stretch/>
        </p:blipFill>
        <p:spPr>
          <a:xfrm>
            <a:off x="523228" y="2140141"/>
            <a:ext cx="8120320" cy="2736304"/>
          </a:xfrm>
          <a:prstGeom prst="rect">
            <a:avLst/>
          </a:prstGeom>
          <a:noFill/>
          <a:ln>
            <a:noFill/>
          </a:ln>
        </p:spPr>
      </p:pic>
      <p:sp>
        <p:nvSpPr>
          <p:cNvPr id="265" name="Google Shape;265;p14"/>
          <p:cNvSpPr/>
          <p:nvPr/>
        </p:nvSpPr>
        <p:spPr>
          <a:xfrm>
            <a:off x="5220072" y="2564352"/>
            <a:ext cx="3168352" cy="1950380"/>
          </a:xfrm>
          <a:prstGeom prst="wedgeRectCallout">
            <a:avLst>
              <a:gd name="adj1" fmla="val -65835"/>
              <a:gd name="adj2" fmla="val 39197"/>
            </a:avLst>
          </a:prstGeom>
          <a:solidFill>
            <a:srgbClr val="FFCCCC"/>
          </a:solidFill>
          <a:ln>
            <a:noFill/>
          </a:ln>
        </p:spPr>
        <p:txBody>
          <a:bodyPr spcFirstLastPara="1" wrap="square" lIns="91425" tIns="45700" rIns="91425" bIns="45700" anchor="ctr" anchorCtr="1">
            <a:noAutofit/>
          </a:bodyPr>
          <a:lstStyle/>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chemeClr val="dk1"/>
                </a:solidFill>
                <a:latin typeface="Arial"/>
                <a:ea typeface="Arial"/>
                <a:cs typeface="Arial"/>
                <a:sym typeface="Arial"/>
              </a:rPr>
              <a:t>配信パターンが複数ある場合は</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chemeClr val="dk1"/>
                </a:solidFill>
                <a:latin typeface="Arial"/>
                <a:ea typeface="Arial"/>
                <a:cs typeface="Arial"/>
                <a:sym typeface="Arial"/>
              </a:rPr>
              <a:t>ここで比較することもできます。</a:t>
            </a:r>
            <a:endParaRPr sz="1200" b="0" i="0" u="none" strike="noStrike" cap="none">
              <a:solidFill>
                <a:schemeClr val="dk1"/>
              </a:solidFill>
              <a:latin typeface="Arial"/>
              <a:ea typeface="Arial"/>
              <a:cs typeface="Arial"/>
              <a:sym typeface="Arial"/>
            </a:endParaRPr>
          </a:p>
        </p:txBody>
      </p:sp>
      <p:sp>
        <p:nvSpPr>
          <p:cNvPr id="266" name="Google Shape;266;p14"/>
          <p:cNvSpPr/>
          <p:nvPr/>
        </p:nvSpPr>
        <p:spPr>
          <a:xfrm>
            <a:off x="846050" y="1772579"/>
            <a:ext cx="7667924" cy="2308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ja-JP" sz="900" b="0" i="0" u="none" strike="noStrike" cap="none">
                <a:solidFill>
                  <a:srgbClr val="3F3F3F"/>
                </a:solidFill>
                <a:latin typeface="Arial"/>
                <a:ea typeface="Arial"/>
                <a:cs typeface="Arial"/>
                <a:sym typeface="Arial"/>
              </a:rPr>
              <a:t>操作画面【施策＞施策オートメーション】　マニュアル【ヘルプページ＞施策・効果検証手順書＞施策オートメーション手順書/運用編 P47~】</a:t>
            </a:r>
            <a:endParaRPr sz="1400" b="0" i="0" u="none" strike="noStrike" cap="none">
              <a:solidFill>
                <a:srgbClr val="000000"/>
              </a:solidFill>
              <a:latin typeface="Arial"/>
              <a:ea typeface="Arial"/>
              <a:cs typeface="Arial"/>
              <a:sym typeface="Arial"/>
            </a:endParaRPr>
          </a:p>
        </p:txBody>
      </p:sp>
      <p:sp>
        <p:nvSpPr>
          <p:cNvPr id="267" name="Google Shape;267;p14"/>
          <p:cNvSpPr txBox="1"/>
          <p:nvPr/>
        </p:nvSpPr>
        <p:spPr>
          <a:xfrm>
            <a:off x="467544" y="731875"/>
            <a:ext cx="8424936" cy="36933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ja-JP" sz="2200" b="1" i="0" u="none" strike="noStrike" cap="none">
                <a:solidFill>
                  <a:schemeClr val="dk1"/>
                </a:solidFill>
                <a:latin typeface="Arial"/>
                <a:ea typeface="Arial"/>
                <a:cs typeface="Arial"/>
                <a:sym typeface="Arial"/>
              </a:rPr>
              <a:t>３、施策・効果検証　</a:t>
            </a:r>
            <a:endParaRPr sz="1800" b="1" i="0" u="none" strike="noStrike" cap="none">
              <a:solidFill>
                <a:schemeClr val="dk1"/>
              </a:solidFill>
              <a:latin typeface="Arial"/>
              <a:ea typeface="Arial"/>
              <a:cs typeface="Arial"/>
              <a:sym typeface="Arial"/>
            </a:endParaRPr>
          </a:p>
        </p:txBody>
      </p:sp>
      <p:sp>
        <p:nvSpPr>
          <p:cNvPr id="268" name="Google Shape;268;p14"/>
          <p:cNvSpPr txBox="1"/>
          <p:nvPr/>
        </p:nvSpPr>
        <p:spPr>
          <a:xfrm>
            <a:off x="2165196" y="1367108"/>
            <a:ext cx="4836383" cy="38099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Arial"/>
                <a:ea typeface="Arial"/>
                <a:cs typeface="Arial"/>
                <a:sym typeface="Arial"/>
              </a:rPr>
              <a:t>①施策オートメーション</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15"/>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13</a:t>
            </a:fld>
            <a:endParaRPr/>
          </a:p>
        </p:txBody>
      </p:sp>
      <p:sp>
        <p:nvSpPr>
          <p:cNvPr id="275" name="Google Shape;275;p15"/>
          <p:cNvSpPr txBox="1"/>
          <p:nvPr/>
        </p:nvSpPr>
        <p:spPr>
          <a:xfrm>
            <a:off x="3167843" y="1351074"/>
            <a:ext cx="2808312"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Arial"/>
                <a:ea typeface="Arial"/>
                <a:cs typeface="Arial"/>
                <a:sym typeface="Arial"/>
              </a:rPr>
              <a:t>②効果測定用URL作成</a:t>
            </a:r>
            <a:endParaRPr sz="1400" b="0" i="0" u="none" strike="noStrike" cap="none">
              <a:solidFill>
                <a:srgbClr val="000000"/>
              </a:solidFill>
              <a:latin typeface="Arial"/>
              <a:ea typeface="Arial"/>
              <a:cs typeface="Arial"/>
              <a:sym typeface="Arial"/>
            </a:endParaRPr>
          </a:p>
        </p:txBody>
      </p:sp>
      <p:sp>
        <p:nvSpPr>
          <p:cNvPr id="277" name="Google Shape;277;p15"/>
          <p:cNvSpPr/>
          <p:nvPr/>
        </p:nvSpPr>
        <p:spPr>
          <a:xfrm>
            <a:off x="457200" y="4929316"/>
            <a:ext cx="8173312" cy="1471897"/>
          </a:xfrm>
          <a:prstGeom prst="rect">
            <a:avLst/>
          </a:prstGeom>
          <a:solidFill>
            <a:srgbClr val="FDEDF3"/>
          </a:solidFill>
          <a:ln>
            <a:noFill/>
          </a:ln>
        </p:spPr>
        <p:txBody>
          <a:bodyPr spcFirstLastPara="1" wrap="square" lIns="91425" tIns="45700" rIns="91425" bIns="45700" anchor="ctr" anchorCtr="1">
            <a:noAutofit/>
          </a:bodyPr>
          <a:lstStyle/>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chemeClr val="dk1"/>
                </a:solidFill>
                <a:latin typeface="Arial"/>
                <a:ea typeface="Arial"/>
                <a:cs typeface="Arial"/>
                <a:sym typeface="Arial"/>
              </a:rPr>
              <a:t>効果測定用URLを作成し、メールに挿入することで、</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chemeClr val="dk1"/>
                </a:solidFill>
                <a:latin typeface="Arial"/>
                <a:ea typeface="Arial"/>
                <a:cs typeface="Arial"/>
                <a:sym typeface="Arial"/>
              </a:rPr>
              <a:t>URLごとのクリック数やコンバージョン数などを計測することができます。</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chemeClr val="dk1"/>
                </a:solidFill>
                <a:latin typeface="Arial"/>
                <a:ea typeface="Arial"/>
                <a:cs typeface="Arial"/>
                <a:sym typeface="Arial"/>
              </a:rPr>
              <a:t>例）メールに貼ったバナーのクリック数や、そこからのコンバージョン数、</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chemeClr val="dk1"/>
                </a:solidFill>
                <a:latin typeface="Arial"/>
                <a:ea typeface="Arial"/>
                <a:cs typeface="Arial"/>
                <a:sym typeface="Arial"/>
              </a:rPr>
              <a:t>　　直接売上を確認する</a:t>
            </a:r>
            <a:endParaRPr sz="1400" b="0" i="0" u="none" strike="noStrike" cap="none">
              <a:solidFill>
                <a:schemeClr val="dk1"/>
              </a:solidFill>
              <a:latin typeface="Arial"/>
              <a:ea typeface="Arial"/>
              <a:cs typeface="Arial"/>
              <a:sym typeface="Arial"/>
            </a:endParaRPr>
          </a:p>
        </p:txBody>
      </p:sp>
      <p:sp>
        <p:nvSpPr>
          <p:cNvPr id="278" name="Google Shape;278;p15"/>
          <p:cNvSpPr/>
          <p:nvPr/>
        </p:nvSpPr>
        <p:spPr>
          <a:xfrm>
            <a:off x="1535816" y="1720406"/>
            <a:ext cx="6288392" cy="2308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ja-JP" sz="900" b="0" i="0" u="none" strike="noStrike" cap="none">
                <a:solidFill>
                  <a:srgbClr val="3F3F3F"/>
                </a:solidFill>
                <a:latin typeface="Arial"/>
                <a:ea typeface="Arial"/>
                <a:cs typeface="Arial"/>
                <a:sym typeface="Arial"/>
              </a:rPr>
              <a:t>操作画面【施策＞メール＞効果測定用URL】</a:t>
            </a:r>
            <a:endParaRPr sz="900" b="0" i="0" u="none" strike="noStrike" cap="none">
              <a:solidFill>
                <a:srgbClr val="3F3F3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ja-JP" sz="900" b="0" i="0" u="none" strike="noStrike" cap="none">
                <a:solidFill>
                  <a:srgbClr val="3F3F3F"/>
                </a:solidFill>
                <a:latin typeface="Arial"/>
                <a:ea typeface="Arial"/>
                <a:cs typeface="Arial"/>
                <a:sym typeface="Arial"/>
              </a:rPr>
              <a:t>マニュアル【ヘルプページ＞効果検証＞効果測定用URL内注意書き「効果測定用URL作成方法」】</a:t>
            </a:r>
            <a:endParaRPr sz="1400" b="0" i="0" u="none" strike="noStrike" cap="none">
              <a:solidFill>
                <a:srgbClr val="000000"/>
              </a:solidFill>
              <a:latin typeface="Arial"/>
              <a:ea typeface="Arial"/>
              <a:cs typeface="Arial"/>
              <a:sym typeface="Arial"/>
            </a:endParaRPr>
          </a:p>
        </p:txBody>
      </p:sp>
      <p:sp>
        <p:nvSpPr>
          <p:cNvPr id="279" name="Google Shape;279;p15"/>
          <p:cNvSpPr txBox="1"/>
          <p:nvPr/>
        </p:nvSpPr>
        <p:spPr>
          <a:xfrm>
            <a:off x="467544" y="731875"/>
            <a:ext cx="8424936" cy="36933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ja-JP" sz="2200" b="1" i="0" u="none" strike="noStrike" cap="none">
                <a:solidFill>
                  <a:schemeClr val="dk1"/>
                </a:solidFill>
                <a:latin typeface="Arial"/>
                <a:ea typeface="Arial"/>
                <a:cs typeface="Arial"/>
                <a:sym typeface="Arial"/>
              </a:rPr>
              <a:t>３、施策・効果検証　</a:t>
            </a:r>
            <a:endParaRPr sz="1800" b="1" i="0" u="none" strike="noStrike" cap="none">
              <a:solidFill>
                <a:schemeClr val="dk1"/>
              </a:solidFill>
              <a:latin typeface="Arial"/>
              <a:ea typeface="Arial"/>
              <a:cs typeface="Arial"/>
              <a:sym typeface="Arial"/>
            </a:endParaRPr>
          </a:p>
        </p:txBody>
      </p:sp>
      <p:pic>
        <p:nvPicPr>
          <p:cNvPr id="3" name="図 2">
            <a:extLst>
              <a:ext uri="{FF2B5EF4-FFF2-40B4-BE49-F238E27FC236}">
                <a16:creationId xmlns:a16="http://schemas.microsoft.com/office/drawing/2014/main" id="{A00DD9EC-135F-42BC-A58C-82E64B72B3B7}"/>
              </a:ext>
            </a:extLst>
          </p:cNvPr>
          <p:cNvPicPr>
            <a:picLocks noChangeAspect="1"/>
          </p:cNvPicPr>
          <p:nvPr/>
        </p:nvPicPr>
        <p:blipFill rotWithShape="1">
          <a:blip r:embed="rId3"/>
          <a:srcRect t="21994" r="255"/>
          <a:stretch/>
        </p:blipFill>
        <p:spPr>
          <a:xfrm>
            <a:off x="633831" y="2109377"/>
            <a:ext cx="7876337" cy="2639246"/>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17"/>
          <p:cNvSpPr txBox="1"/>
          <p:nvPr/>
        </p:nvSpPr>
        <p:spPr>
          <a:xfrm>
            <a:off x="467544" y="731875"/>
            <a:ext cx="8424936" cy="36933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Arial"/>
              <a:ea typeface="Arial"/>
              <a:cs typeface="Arial"/>
              <a:sym typeface="Arial"/>
            </a:endParaRPr>
          </a:p>
        </p:txBody>
      </p:sp>
      <p:sp>
        <p:nvSpPr>
          <p:cNvPr id="286" name="Google Shape;286;p17"/>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14</a:t>
            </a:fld>
            <a:endParaRPr/>
          </a:p>
        </p:txBody>
      </p:sp>
      <p:sp>
        <p:nvSpPr>
          <p:cNvPr id="287" name="Google Shape;287;p17"/>
          <p:cNvSpPr txBox="1"/>
          <p:nvPr/>
        </p:nvSpPr>
        <p:spPr>
          <a:xfrm>
            <a:off x="1091267" y="1757336"/>
            <a:ext cx="7152107" cy="258532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Arial"/>
                <a:ea typeface="Arial"/>
                <a:cs typeface="Arial"/>
                <a:sym typeface="Arial"/>
              </a:rPr>
              <a:t>本日はお忙しい中、誠にありがとうございました。</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Arial"/>
                <a:ea typeface="Arial"/>
                <a:cs typeface="Arial"/>
                <a:sym typeface="Arial"/>
              </a:rPr>
              <a:t>うちでのこづち操作方法のご質問・ご不明点などございましたら、</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Arial"/>
                <a:ea typeface="Arial"/>
                <a:cs typeface="Arial"/>
                <a:sym typeface="Arial"/>
              </a:rPr>
              <a:t>弊社テクニカルサポートやカスタマーサクセス担当者に</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Arial"/>
                <a:ea typeface="Arial"/>
                <a:cs typeface="Arial"/>
                <a:sym typeface="Arial"/>
              </a:rPr>
              <a:t>お気軽にご相談ください。</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Arial"/>
                <a:ea typeface="Arial"/>
                <a:cs typeface="Arial"/>
                <a:sym typeface="Arial"/>
              </a:rPr>
              <a:t>また、本講座に関してのご感想・ご意見も頂戴できますと幸いです。</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Arial"/>
                <a:ea typeface="Arial"/>
                <a:cs typeface="Arial"/>
                <a:sym typeface="Arial"/>
              </a:rPr>
              <a:t>今後とも宜しくお願い申し上げます。</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288" name="Google Shape;288;p17"/>
          <p:cNvPicPr preferRelativeResize="0"/>
          <p:nvPr/>
        </p:nvPicPr>
        <p:blipFill rotWithShape="1">
          <a:blip r:embed="rId3">
            <a:alphaModFix/>
          </a:blip>
          <a:srcRect/>
          <a:stretch/>
        </p:blipFill>
        <p:spPr>
          <a:xfrm>
            <a:off x="5724128" y="4412355"/>
            <a:ext cx="2519246" cy="1664879"/>
          </a:xfrm>
          <a:prstGeom prst="rect">
            <a:avLst/>
          </a:prstGeom>
          <a:noFill/>
          <a:ln>
            <a:noFill/>
          </a:ln>
        </p:spPr>
      </p:pic>
      <p:sp>
        <p:nvSpPr>
          <p:cNvPr id="289" name="Google Shape;289;p17"/>
          <p:cNvSpPr txBox="1"/>
          <p:nvPr/>
        </p:nvSpPr>
        <p:spPr>
          <a:xfrm>
            <a:off x="2627784" y="4998787"/>
            <a:ext cx="3312368" cy="107721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ja-JP" sz="1600" b="0" i="0" u="none" strike="noStrike" cap="none">
                <a:solidFill>
                  <a:schemeClr val="dk1"/>
                </a:solidFill>
                <a:latin typeface="Arial"/>
                <a:ea typeface="Arial"/>
                <a:cs typeface="Arial"/>
                <a:sym typeface="Arial"/>
              </a:rPr>
              <a:t>株式会社E-Grant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ja-JP" sz="1600" b="0" i="0" u="none" strike="noStrike" cap="none">
                <a:solidFill>
                  <a:srgbClr val="000000"/>
                </a:solidFill>
                <a:latin typeface="Arial"/>
                <a:ea typeface="Arial"/>
                <a:cs typeface="Arial"/>
                <a:sym typeface="Arial"/>
              </a:rPr>
              <a:t>CRM事業部</a:t>
            </a:r>
            <a:endParaRPr sz="1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ja-JP" sz="1600" b="0" i="0" u="none" strike="noStrike" cap="none">
                <a:solidFill>
                  <a:srgbClr val="000000"/>
                </a:solidFill>
                <a:latin typeface="Arial"/>
                <a:ea typeface="Arial"/>
                <a:cs typeface="Arial"/>
                <a:sym typeface="Arial"/>
              </a:rPr>
              <a:t>第一カスタマーサクセスチーム</a:t>
            </a:r>
            <a:endParaRPr sz="16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
          <p:cNvSpPr txBox="1"/>
          <p:nvPr/>
        </p:nvSpPr>
        <p:spPr>
          <a:xfrm>
            <a:off x="351827" y="764704"/>
            <a:ext cx="3212061" cy="36004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200"/>
              <a:buFont typeface="Arial"/>
              <a:buNone/>
            </a:pPr>
            <a:r>
              <a:rPr lang="ja-JP" sz="2200" b="1" i="0" u="none" strike="noStrike" cap="none">
                <a:solidFill>
                  <a:srgbClr val="404040"/>
                </a:solidFill>
                <a:latin typeface="Arial"/>
                <a:ea typeface="Arial"/>
                <a:cs typeface="Arial"/>
                <a:sym typeface="Arial"/>
              </a:rPr>
              <a:t>目次</a:t>
            </a:r>
            <a:endParaRPr sz="1400" b="0" i="0" u="none" strike="noStrike" cap="none">
              <a:solidFill>
                <a:srgbClr val="000000"/>
              </a:solidFill>
              <a:latin typeface="Arial"/>
              <a:ea typeface="Arial"/>
              <a:cs typeface="Arial"/>
              <a:sym typeface="Arial"/>
            </a:endParaRPr>
          </a:p>
        </p:txBody>
      </p:sp>
      <p:sp>
        <p:nvSpPr>
          <p:cNvPr id="130" name="Google Shape;130;p2"/>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2</a:t>
            </a:fld>
            <a:endParaRPr/>
          </a:p>
        </p:txBody>
      </p:sp>
      <p:sp>
        <p:nvSpPr>
          <p:cNvPr id="131" name="Google Shape;131;p2"/>
          <p:cNvSpPr txBox="1"/>
          <p:nvPr/>
        </p:nvSpPr>
        <p:spPr>
          <a:xfrm>
            <a:off x="338432" y="1312704"/>
            <a:ext cx="8467135" cy="5170646"/>
          </a:xfrm>
          <a:prstGeom prst="rect">
            <a:avLst/>
          </a:prstGeom>
          <a:solidFill>
            <a:srgbClr val="FDDFEA">
              <a:alpha val="34117"/>
            </a:srgbClr>
          </a:solidFill>
          <a:ln>
            <a:noFill/>
          </a:ln>
        </p:spPr>
        <p:txBody>
          <a:bodyPr spcFirstLastPara="1" wrap="square" lIns="91425" tIns="45700" rIns="91425" bIns="45700" anchor="ctr" anchorCtr="0">
            <a:noAutofit/>
          </a:bodyPr>
          <a:lstStyle/>
          <a:p>
            <a:pPr marL="360000" marR="0" lvl="0" indent="0" algn="l" rtl="0">
              <a:lnSpc>
                <a:spcPct val="150000"/>
              </a:lnSpc>
              <a:spcBef>
                <a:spcPts val="0"/>
              </a:spcBef>
              <a:spcAft>
                <a:spcPts val="0"/>
              </a:spcAft>
              <a:buClr>
                <a:srgbClr val="000000"/>
              </a:buClr>
              <a:buSzPts val="1800"/>
              <a:buFont typeface="Arial"/>
              <a:buNone/>
            </a:pPr>
            <a:r>
              <a:rPr lang="ja-JP" sz="1800" b="0" i="0" u="none" strike="noStrike" cap="none">
                <a:solidFill>
                  <a:schemeClr val="dk1"/>
                </a:solidFill>
                <a:latin typeface="Arial"/>
                <a:ea typeface="Arial"/>
                <a:cs typeface="Arial"/>
                <a:sym typeface="Arial"/>
              </a:rPr>
              <a:t>１．分析</a:t>
            </a:r>
            <a:endParaRPr sz="1800" b="0" i="0" u="none" strike="noStrike" cap="none">
              <a:solidFill>
                <a:schemeClr val="dk1"/>
              </a:solidFill>
              <a:latin typeface="Arial"/>
              <a:ea typeface="Arial"/>
              <a:cs typeface="Arial"/>
              <a:sym typeface="Arial"/>
            </a:endParaRPr>
          </a:p>
          <a:p>
            <a:pPr marL="360000" marR="0" lvl="0" indent="0" algn="l" rtl="0">
              <a:lnSpc>
                <a:spcPct val="100000"/>
              </a:lnSpc>
              <a:spcBef>
                <a:spcPts val="0"/>
              </a:spcBef>
              <a:spcAft>
                <a:spcPts val="0"/>
              </a:spcAft>
              <a:buClr>
                <a:srgbClr val="000000"/>
              </a:buClr>
              <a:buSzPts val="1200"/>
              <a:buFont typeface="Arial"/>
              <a:buNone/>
            </a:pPr>
            <a:r>
              <a:rPr lang="ja-JP" sz="1200" b="0" i="0" u="none" strike="noStrike" cap="none">
                <a:solidFill>
                  <a:schemeClr val="dk1"/>
                </a:solidFill>
                <a:latin typeface="Arial"/>
                <a:ea typeface="Arial"/>
                <a:cs typeface="Arial"/>
                <a:sym typeface="Arial"/>
              </a:rPr>
              <a:t>　　</a:t>
            </a:r>
            <a:r>
              <a:rPr lang="ja-JP" sz="1200" b="0" i="0" u="sng" strike="noStrike" cap="none">
                <a:solidFill>
                  <a:schemeClr val="dk1"/>
                </a:solidFill>
                <a:latin typeface="Arial"/>
                <a:ea typeface="Arial"/>
                <a:cs typeface="Arial"/>
                <a:sym typeface="Arial"/>
                <a:hlinkClick r:id="rId3" action="ppaction://hlinksldjump">
                  <a:extLst>
                    <a:ext uri="{A12FA001-AC4F-418D-AE19-62706E023703}">
                      <ahyp:hlinkClr xmlns:ahyp="http://schemas.microsoft.com/office/drawing/2018/hyperlinkcolor" val="tx"/>
                    </a:ext>
                  </a:extLst>
                </a:hlinkClick>
              </a:rPr>
              <a:t>① 全体売上</a:t>
            </a:r>
            <a:endParaRPr sz="1200" b="0" i="0" u="none" strike="noStrike" cap="none">
              <a:solidFill>
                <a:schemeClr val="dk1"/>
              </a:solidFill>
              <a:latin typeface="Arial"/>
              <a:ea typeface="Arial"/>
              <a:cs typeface="Arial"/>
              <a:sym typeface="Arial"/>
            </a:endParaRPr>
          </a:p>
          <a:p>
            <a:pPr marL="360000" marR="0" lvl="0" indent="0" algn="l" rtl="0">
              <a:lnSpc>
                <a:spcPct val="100000"/>
              </a:lnSpc>
              <a:spcBef>
                <a:spcPts val="0"/>
              </a:spcBef>
              <a:spcAft>
                <a:spcPts val="0"/>
              </a:spcAft>
              <a:buClr>
                <a:srgbClr val="000000"/>
              </a:buClr>
              <a:buSzPts val="1200"/>
              <a:buFont typeface="Arial"/>
              <a:buNone/>
            </a:pPr>
            <a:r>
              <a:rPr lang="ja-JP" sz="1200" b="0" i="0" u="none" strike="noStrike" cap="none">
                <a:solidFill>
                  <a:schemeClr val="dk1"/>
                </a:solidFill>
                <a:latin typeface="Arial"/>
                <a:ea typeface="Arial"/>
                <a:cs typeface="Arial"/>
                <a:sym typeface="Arial"/>
              </a:rPr>
              <a:t>　　</a:t>
            </a:r>
            <a:r>
              <a:rPr lang="ja-JP" sz="1200" b="0" i="0" u="sng" strike="noStrike" cap="none">
                <a:solidFill>
                  <a:schemeClr val="dk1"/>
                </a:solidFill>
                <a:latin typeface="Arial"/>
                <a:ea typeface="Arial"/>
                <a:cs typeface="Arial"/>
                <a:sym typeface="Arial"/>
                <a:hlinkClick r:id="rId4" action="ppaction://hlinksldjump">
                  <a:extLst>
                    <a:ext uri="{A12FA001-AC4F-418D-AE19-62706E023703}">
                      <ahyp:hlinkClr xmlns:ahyp="http://schemas.microsoft.com/office/drawing/2018/hyperlinkcolor" val="tx"/>
                    </a:ext>
                  </a:extLst>
                </a:hlinkClick>
              </a:rPr>
              <a:t>② フロー離脱率分析</a:t>
            </a:r>
            <a:endParaRPr sz="1200" b="0" i="0" u="none" strike="noStrike" cap="none">
              <a:solidFill>
                <a:schemeClr val="dk1"/>
              </a:solidFill>
              <a:latin typeface="Arial"/>
              <a:ea typeface="Arial"/>
              <a:cs typeface="Arial"/>
              <a:sym typeface="Arial"/>
            </a:endParaRPr>
          </a:p>
          <a:p>
            <a:pPr marL="360000" marR="0" lvl="0" indent="0" algn="l" rtl="0">
              <a:lnSpc>
                <a:spcPct val="100000"/>
              </a:lnSpc>
              <a:spcBef>
                <a:spcPts val="0"/>
              </a:spcBef>
              <a:spcAft>
                <a:spcPts val="0"/>
              </a:spcAft>
              <a:buClr>
                <a:srgbClr val="000000"/>
              </a:buClr>
              <a:buSzPts val="1200"/>
              <a:buFont typeface="Arial"/>
              <a:buNone/>
            </a:pPr>
            <a:r>
              <a:rPr lang="ja-JP" sz="1200" b="0" i="0" u="none" strike="noStrike" cap="none">
                <a:solidFill>
                  <a:schemeClr val="dk1"/>
                </a:solidFill>
                <a:latin typeface="Arial"/>
                <a:ea typeface="Arial"/>
                <a:cs typeface="Arial"/>
                <a:sym typeface="Arial"/>
              </a:rPr>
              <a:t>　　</a:t>
            </a:r>
            <a:r>
              <a:rPr lang="ja-JP" sz="1200" b="0" i="0" u="sng" strike="noStrike" cap="none">
                <a:solidFill>
                  <a:schemeClr val="dk1"/>
                </a:solidFill>
                <a:latin typeface="Arial"/>
                <a:ea typeface="Arial"/>
                <a:cs typeface="Arial"/>
                <a:sym typeface="Arial"/>
                <a:hlinkClick r:id="rId5" action="ppaction://hlinksldjump">
                  <a:extLst>
                    <a:ext uri="{A12FA001-AC4F-418D-AE19-62706E023703}">
                      <ahyp:hlinkClr xmlns:ahyp="http://schemas.microsoft.com/office/drawing/2018/hyperlinkcolor" val="tx"/>
                    </a:ext>
                  </a:extLst>
                </a:hlinkClick>
              </a:rPr>
              <a:t>③ 商品転換率分析</a:t>
            </a:r>
            <a:endParaRPr sz="1200" b="0" i="0" u="none" strike="noStrike" cap="none">
              <a:solidFill>
                <a:schemeClr val="dk1"/>
              </a:solidFill>
              <a:latin typeface="Arial"/>
              <a:ea typeface="Arial"/>
              <a:cs typeface="Arial"/>
              <a:sym typeface="Arial"/>
            </a:endParaRPr>
          </a:p>
          <a:p>
            <a:pPr marL="360000" marR="0" lvl="0" indent="0" algn="l" rtl="0">
              <a:lnSpc>
                <a:spcPct val="100000"/>
              </a:lnSpc>
              <a:spcBef>
                <a:spcPts val="0"/>
              </a:spcBef>
              <a:spcAft>
                <a:spcPts val="0"/>
              </a:spcAft>
              <a:buClr>
                <a:srgbClr val="000000"/>
              </a:buClr>
              <a:buSzPts val="1200"/>
              <a:buFont typeface="Arial"/>
              <a:buNone/>
            </a:pPr>
            <a:r>
              <a:rPr lang="ja-JP" sz="1200" b="0" i="0" u="none" strike="noStrike" cap="none">
                <a:solidFill>
                  <a:schemeClr val="dk1"/>
                </a:solidFill>
                <a:latin typeface="Arial"/>
                <a:ea typeface="Arial"/>
                <a:cs typeface="Arial"/>
                <a:sym typeface="Arial"/>
              </a:rPr>
              <a:t>　　</a:t>
            </a:r>
            <a:r>
              <a:rPr lang="ja-JP" sz="1200" b="0" i="0" u="sng" strike="noStrike" cap="none">
                <a:solidFill>
                  <a:schemeClr val="dk1"/>
                </a:solidFill>
                <a:latin typeface="Arial"/>
                <a:ea typeface="Arial"/>
                <a:cs typeface="Arial"/>
                <a:sym typeface="Arial"/>
                <a:hlinkClick r:id="rId6" action="ppaction://hlinksldjump">
                  <a:extLst>
                    <a:ext uri="{A12FA001-AC4F-418D-AE19-62706E023703}">
                      <ahyp:hlinkClr xmlns:ahyp="http://schemas.microsoft.com/office/drawing/2018/hyperlinkcolor" val="tx"/>
                    </a:ext>
                  </a:extLst>
                </a:hlinkClick>
              </a:rPr>
              <a:t>④ 入口商品分析</a:t>
            </a:r>
            <a:endParaRPr sz="1200" b="0" i="0" u="none" strike="noStrike" cap="none">
              <a:solidFill>
                <a:schemeClr val="dk1"/>
              </a:solidFill>
              <a:latin typeface="Arial"/>
              <a:ea typeface="Arial"/>
              <a:cs typeface="Arial"/>
              <a:sym typeface="Arial"/>
            </a:endParaRPr>
          </a:p>
          <a:p>
            <a:pPr marL="360000" marR="0" lvl="0" indent="0" algn="l" rtl="0">
              <a:lnSpc>
                <a:spcPct val="100000"/>
              </a:lnSpc>
              <a:spcBef>
                <a:spcPts val="0"/>
              </a:spcBef>
              <a:spcAft>
                <a:spcPts val="0"/>
              </a:spcAft>
              <a:buClr>
                <a:srgbClr val="000000"/>
              </a:buClr>
              <a:buSzPts val="1200"/>
              <a:buFont typeface="Arial"/>
              <a:buNone/>
            </a:pPr>
            <a:r>
              <a:rPr lang="ja-JP" sz="1200" b="0" i="0" u="none" strike="noStrike" cap="none">
                <a:solidFill>
                  <a:schemeClr val="dk1"/>
                </a:solidFill>
                <a:latin typeface="Arial"/>
                <a:ea typeface="Arial"/>
                <a:cs typeface="Arial"/>
                <a:sym typeface="Arial"/>
              </a:rPr>
              <a:t>　　</a:t>
            </a:r>
            <a:r>
              <a:rPr lang="ja-JP" sz="1200" b="0" i="0" u="sng" strike="noStrike" cap="none">
                <a:solidFill>
                  <a:schemeClr val="dk1"/>
                </a:solidFill>
                <a:latin typeface="Arial"/>
                <a:ea typeface="Arial"/>
                <a:cs typeface="Arial"/>
                <a:sym typeface="Arial"/>
                <a:hlinkClick r:id="rId7" action="ppaction://hlinksldjump">
                  <a:extLst>
                    <a:ext uri="{A12FA001-AC4F-418D-AE19-62706E023703}">
                      <ahyp:hlinkClr xmlns:ahyp="http://schemas.microsoft.com/office/drawing/2018/hyperlinkcolor" val="tx"/>
                    </a:ext>
                  </a:extLst>
                </a:hlinkClick>
              </a:rPr>
              <a:t>⑤ 転換日数分析</a:t>
            </a:r>
            <a:endParaRPr sz="1200" b="0" i="0" u="none" strike="noStrike" cap="none">
              <a:solidFill>
                <a:schemeClr val="dk1"/>
              </a:solidFill>
              <a:latin typeface="Arial"/>
              <a:ea typeface="Arial"/>
              <a:cs typeface="Arial"/>
              <a:sym typeface="Arial"/>
            </a:endParaRPr>
          </a:p>
          <a:p>
            <a:pPr marL="360000" marR="0" lvl="0" indent="0" algn="l" rtl="0">
              <a:lnSpc>
                <a:spcPct val="100000"/>
              </a:lnSpc>
              <a:spcBef>
                <a:spcPts val="0"/>
              </a:spcBef>
              <a:spcAft>
                <a:spcPts val="0"/>
              </a:spcAft>
              <a:buClr>
                <a:srgbClr val="000000"/>
              </a:buClr>
              <a:buSzPts val="1200"/>
              <a:buFont typeface="Arial"/>
              <a:buNone/>
            </a:pPr>
            <a:r>
              <a:rPr lang="ja-JP" sz="1200" b="0" i="0" u="none" strike="noStrike" cap="none">
                <a:solidFill>
                  <a:schemeClr val="dk1"/>
                </a:solidFill>
                <a:latin typeface="Arial"/>
                <a:ea typeface="Arial"/>
                <a:cs typeface="Arial"/>
                <a:sym typeface="Arial"/>
              </a:rPr>
              <a:t>　　</a:t>
            </a:r>
            <a:r>
              <a:rPr lang="ja-JP" sz="1200" b="0" i="0" u="sng" strike="noStrike" cap="none">
                <a:solidFill>
                  <a:schemeClr val="dk1"/>
                </a:solidFill>
                <a:latin typeface="Arial"/>
                <a:ea typeface="Arial"/>
                <a:cs typeface="Arial"/>
                <a:sym typeface="Arial"/>
                <a:hlinkClick r:id="rId8" action="ppaction://hlinksldjump">
                  <a:extLst>
                    <a:ext uri="{A12FA001-AC4F-418D-AE19-62706E023703}">
                      <ahyp:hlinkClr xmlns:ahyp="http://schemas.microsoft.com/office/drawing/2018/hyperlinkcolor" val="tx"/>
                    </a:ext>
                  </a:extLst>
                </a:hlinkClick>
              </a:rPr>
              <a:t>⑥ 顧客セグメント</a:t>
            </a:r>
            <a:endParaRPr sz="1200" b="0" i="0" u="none" strike="noStrike" cap="none">
              <a:solidFill>
                <a:schemeClr val="dk1"/>
              </a:solidFill>
              <a:latin typeface="Arial"/>
              <a:ea typeface="Arial"/>
              <a:cs typeface="Arial"/>
              <a:sym typeface="Arial"/>
            </a:endParaRPr>
          </a:p>
          <a:p>
            <a:pPr marL="360000" marR="0" lvl="0" indent="0" algn="l" rtl="0">
              <a:lnSpc>
                <a:spcPct val="150000"/>
              </a:lnSpc>
              <a:spcBef>
                <a:spcPts val="0"/>
              </a:spcBef>
              <a:spcAft>
                <a:spcPts val="0"/>
              </a:spcAft>
              <a:buClr>
                <a:srgbClr val="000000"/>
              </a:buClr>
              <a:buSzPts val="1800"/>
              <a:buFont typeface="Arial"/>
              <a:buNone/>
            </a:pPr>
            <a:r>
              <a:rPr lang="ja-JP" sz="1800" b="0" i="0" u="none" strike="noStrike" cap="none">
                <a:solidFill>
                  <a:schemeClr val="dk1"/>
                </a:solidFill>
                <a:latin typeface="Arial"/>
                <a:ea typeface="Arial"/>
                <a:cs typeface="Arial"/>
                <a:sym typeface="Arial"/>
              </a:rPr>
              <a:t>２．施策・効果検証</a:t>
            </a:r>
            <a:endParaRPr sz="1800" b="0" i="0" u="none" strike="noStrike" cap="none">
              <a:solidFill>
                <a:schemeClr val="dk1"/>
              </a:solidFill>
              <a:latin typeface="Arial"/>
              <a:ea typeface="Arial"/>
              <a:cs typeface="Arial"/>
              <a:sym typeface="Arial"/>
            </a:endParaRPr>
          </a:p>
          <a:p>
            <a:pPr marL="360000" marR="0" lvl="0" indent="0" algn="l" rtl="0">
              <a:lnSpc>
                <a:spcPct val="100000"/>
              </a:lnSpc>
              <a:spcBef>
                <a:spcPts val="0"/>
              </a:spcBef>
              <a:spcAft>
                <a:spcPts val="0"/>
              </a:spcAft>
              <a:buClr>
                <a:srgbClr val="000000"/>
              </a:buClr>
              <a:buSzPts val="1200"/>
              <a:buFont typeface="Arial"/>
              <a:buNone/>
            </a:pPr>
            <a:r>
              <a:rPr lang="ja-JP" sz="1200" b="0" i="0" u="none" strike="noStrike" cap="none">
                <a:solidFill>
                  <a:schemeClr val="dk1"/>
                </a:solidFill>
                <a:latin typeface="Arial"/>
                <a:ea typeface="Arial"/>
                <a:cs typeface="Arial"/>
                <a:sym typeface="Arial"/>
              </a:rPr>
              <a:t>　　</a:t>
            </a:r>
            <a:r>
              <a:rPr lang="ja-JP" sz="1200" b="0" i="0" u="sng" strike="noStrike" cap="none">
                <a:solidFill>
                  <a:schemeClr val="dk1"/>
                </a:solidFill>
                <a:latin typeface="Arial"/>
                <a:ea typeface="Arial"/>
                <a:cs typeface="Arial"/>
                <a:sym typeface="Arial"/>
                <a:hlinkClick r:id="rId9" action="ppaction://hlinksldjump">
                  <a:extLst>
                    <a:ext uri="{A12FA001-AC4F-418D-AE19-62706E023703}">
                      <ahyp:hlinkClr xmlns:ahyp="http://schemas.microsoft.com/office/drawing/2018/hyperlinkcolor" val="tx"/>
                    </a:ext>
                  </a:extLst>
                </a:hlinkClick>
              </a:rPr>
              <a:t>① 施策オートメーション</a:t>
            </a:r>
            <a:endParaRPr sz="1200" b="0" i="0" u="none" strike="noStrike" cap="none">
              <a:solidFill>
                <a:schemeClr val="dk1"/>
              </a:solidFill>
              <a:latin typeface="Arial"/>
              <a:ea typeface="Arial"/>
              <a:cs typeface="Arial"/>
              <a:sym typeface="Arial"/>
            </a:endParaRPr>
          </a:p>
          <a:p>
            <a:pPr marL="360000" marR="0" lvl="0" indent="0" algn="l" rtl="0">
              <a:lnSpc>
                <a:spcPct val="100000"/>
              </a:lnSpc>
              <a:spcBef>
                <a:spcPts val="0"/>
              </a:spcBef>
              <a:spcAft>
                <a:spcPts val="0"/>
              </a:spcAft>
              <a:buClr>
                <a:srgbClr val="000000"/>
              </a:buClr>
              <a:buSzPts val="1200"/>
              <a:buFont typeface="Arial"/>
              <a:buNone/>
            </a:pPr>
            <a:r>
              <a:rPr lang="ja-JP" sz="1200" b="0" i="0" u="none" strike="noStrike" cap="none">
                <a:solidFill>
                  <a:schemeClr val="dk1"/>
                </a:solidFill>
                <a:latin typeface="Arial"/>
                <a:ea typeface="Arial"/>
                <a:cs typeface="Arial"/>
                <a:sym typeface="Arial"/>
              </a:rPr>
              <a:t>　　</a:t>
            </a:r>
            <a:r>
              <a:rPr lang="ja-JP" sz="1200" b="0" i="0" u="sng" strike="noStrike" cap="none">
                <a:solidFill>
                  <a:schemeClr val="dk1"/>
                </a:solidFill>
                <a:latin typeface="Arial"/>
                <a:ea typeface="Arial"/>
                <a:cs typeface="Arial"/>
                <a:sym typeface="Arial"/>
                <a:hlinkClick r:id="rId10" action="ppaction://hlinksldjump">
                  <a:extLst>
                    <a:ext uri="{A12FA001-AC4F-418D-AE19-62706E023703}">
                      <ahyp:hlinkClr xmlns:ahyp="http://schemas.microsoft.com/office/drawing/2018/hyperlinkcolor" val="tx"/>
                    </a:ext>
                  </a:extLst>
                </a:hlinkClick>
              </a:rPr>
              <a:t>② 効果測定用URL作成</a:t>
            </a:r>
            <a:endParaRPr sz="1200" b="0" i="0" u="sng" strike="noStrike" cap="none">
              <a:solidFill>
                <a:schemeClr val="dk1"/>
              </a:solidFill>
              <a:latin typeface="Arial"/>
              <a:ea typeface="Arial"/>
              <a:cs typeface="Arial"/>
              <a:sym typeface="Arial"/>
              <a:hlinkClick r:id="rId10" action="ppaction://hlinksldjump">
                <a:extLst>
                  <a:ext uri="{A12FA001-AC4F-418D-AE19-62706E023703}">
                    <ahyp:hlinkClr xmlns:ahyp="http://schemas.microsoft.com/office/drawing/2018/hyperlinkcolor" val="tx"/>
                  </a:ext>
                </a:extLst>
              </a:hlinkClick>
            </a:endParaRPr>
          </a:p>
          <a:p>
            <a:pPr marL="360000" marR="0" lvl="0" indent="0" algn="l" rtl="0">
              <a:lnSpc>
                <a:spcPct val="100000"/>
              </a:lnSpc>
              <a:spcBef>
                <a:spcPts val="0"/>
              </a:spcBef>
              <a:spcAft>
                <a:spcPts val="0"/>
              </a:spcAft>
              <a:buClr>
                <a:srgbClr val="000000"/>
              </a:buClr>
              <a:buSzPts val="1200"/>
              <a:buFont typeface="Arial"/>
              <a:buNone/>
            </a:pPr>
            <a:r>
              <a:rPr lang="ja-JP" sz="1200" b="0" i="0" u="sng" strike="noStrike" cap="none">
                <a:solidFill>
                  <a:schemeClr val="dk1"/>
                </a:solidFill>
                <a:latin typeface="Arial"/>
                <a:ea typeface="Arial"/>
                <a:cs typeface="Arial"/>
                <a:sym typeface="Arial"/>
                <a:hlinkClick r:id="rId10" action="ppaction://hlinksldjump">
                  <a:extLst>
                    <a:ext uri="{A12FA001-AC4F-418D-AE19-62706E023703}">
                      <ahyp:hlinkClr xmlns:ahyp="http://schemas.microsoft.com/office/drawing/2018/hyperlinkcolor" val="tx"/>
                    </a:ext>
                  </a:extLst>
                </a:hlinkClick>
              </a:rPr>
              <a:t>　　</a:t>
            </a:r>
            <a:endParaRPr sz="1200" b="0" i="0" u="none" strike="noStrike" cap="none">
              <a:solidFill>
                <a:schemeClr val="dk1"/>
              </a:solidFill>
              <a:latin typeface="Arial"/>
              <a:ea typeface="Arial"/>
              <a:cs typeface="Arial"/>
              <a:sym typeface="Arial"/>
            </a:endParaRPr>
          </a:p>
          <a:p>
            <a:pPr marL="360000" marR="0" lvl="0" indent="0" algn="l" rtl="0">
              <a:lnSpc>
                <a:spcPct val="15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5" name="図 4">
            <a:extLst>
              <a:ext uri="{FF2B5EF4-FFF2-40B4-BE49-F238E27FC236}">
                <a16:creationId xmlns:a16="http://schemas.microsoft.com/office/drawing/2014/main" id="{24F2EF1B-F19F-40D5-A005-E6567446F10E}"/>
              </a:ext>
            </a:extLst>
          </p:cNvPr>
          <p:cNvPicPr>
            <a:picLocks noChangeAspect="1"/>
          </p:cNvPicPr>
          <p:nvPr/>
        </p:nvPicPr>
        <p:blipFill>
          <a:blip r:embed="rId3"/>
          <a:stretch>
            <a:fillRect/>
          </a:stretch>
        </p:blipFill>
        <p:spPr>
          <a:xfrm>
            <a:off x="1104551" y="3322998"/>
            <a:ext cx="2385293" cy="3240599"/>
          </a:xfrm>
          <a:prstGeom prst="rect">
            <a:avLst/>
          </a:prstGeom>
        </p:spPr>
      </p:pic>
      <p:pic>
        <p:nvPicPr>
          <p:cNvPr id="137" name="Google Shape;137;p5"/>
          <p:cNvPicPr preferRelativeResize="0"/>
          <p:nvPr/>
        </p:nvPicPr>
        <p:blipFill rotWithShape="1">
          <a:blip r:embed="rId4">
            <a:alphaModFix/>
          </a:blip>
          <a:srcRect l="13488" t="6297" b="10542"/>
          <a:stretch/>
        </p:blipFill>
        <p:spPr>
          <a:xfrm>
            <a:off x="4516966" y="3482034"/>
            <a:ext cx="4169624" cy="2436165"/>
          </a:xfrm>
          <a:prstGeom prst="rect">
            <a:avLst/>
          </a:prstGeom>
          <a:noFill/>
          <a:ln>
            <a:noFill/>
          </a:ln>
        </p:spPr>
      </p:pic>
      <p:sp>
        <p:nvSpPr>
          <p:cNvPr id="140" name="Google Shape;140;p5"/>
          <p:cNvSpPr txBox="1"/>
          <p:nvPr/>
        </p:nvSpPr>
        <p:spPr>
          <a:xfrm>
            <a:off x="467544" y="731875"/>
            <a:ext cx="8424936" cy="36933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ja-JP" sz="2200" b="1" i="0" u="none" strike="noStrike" cap="none">
                <a:solidFill>
                  <a:schemeClr val="dk1"/>
                </a:solidFill>
                <a:latin typeface="Arial"/>
                <a:ea typeface="Arial"/>
                <a:cs typeface="Arial"/>
                <a:sym typeface="Arial"/>
              </a:rPr>
              <a:t>２、分析　</a:t>
            </a:r>
            <a:endParaRPr sz="1800" b="1" i="0" u="none" strike="noStrike" cap="none">
              <a:solidFill>
                <a:schemeClr val="dk1"/>
              </a:solidFill>
              <a:latin typeface="Arial"/>
              <a:ea typeface="Arial"/>
              <a:cs typeface="Arial"/>
              <a:sym typeface="Arial"/>
            </a:endParaRPr>
          </a:p>
        </p:txBody>
      </p:sp>
      <p:sp>
        <p:nvSpPr>
          <p:cNvPr id="141" name="Google Shape;141;p5"/>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3</a:t>
            </a:fld>
            <a:endParaRPr/>
          </a:p>
        </p:txBody>
      </p:sp>
      <p:sp>
        <p:nvSpPr>
          <p:cNvPr id="142" name="Google Shape;142;p5"/>
          <p:cNvSpPr txBox="1"/>
          <p:nvPr/>
        </p:nvSpPr>
        <p:spPr>
          <a:xfrm>
            <a:off x="1111265" y="1567299"/>
            <a:ext cx="6973167"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ja-JP" sz="1800" b="1" i="0" u="sng" strike="noStrike" cap="none">
                <a:solidFill>
                  <a:schemeClr val="dk1"/>
                </a:solidFill>
                <a:latin typeface="Arial"/>
                <a:ea typeface="Arial"/>
                <a:cs typeface="Arial"/>
                <a:sym typeface="Arial"/>
              </a:rPr>
              <a:t>各分析・施策の詳細は、ヘルプページの手順書をご参照ください</a:t>
            </a:r>
            <a:endParaRPr sz="1400" b="0" i="0" u="none" strike="noStrike" cap="none">
              <a:solidFill>
                <a:srgbClr val="000000"/>
              </a:solidFill>
              <a:latin typeface="Arial"/>
              <a:ea typeface="Arial"/>
              <a:cs typeface="Arial"/>
              <a:sym typeface="Arial"/>
            </a:endParaRPr>
          </a:p>
        </p:txBody>
      </p:sp>
      <p:sp>
        <p:nvSpPr>
          <p:cNvPr id="143" name="Google Shape;143;p5"/>
          <p:cNvSpPr txBox="1"/>
          <p:nvPr/>
        </p:nvSpPr>
        <p:spPr>
          <a:xfrm>
            <a:off x="1187624" y="2636912"/>
            <a:ext cx="45719"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5" name="Google Shape;145;p5"/>
          <p:cNvSpPr/>
          <p:nvPr/>
        </p:nvSpPr>
        <p:spPr>
          <a:xfrm>
            <a:off x="1548059" y="4831954"/>
            <a:ext cx="1730850" cy="386592"/>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6" name="Google Shape;146;p5"/>
          <p:cNvSpPr/>
          <p:nvPr/>
        </p:nvSpPr>
        <p:spPr>
          <a:xfrm>
            <a:off x="4636553" y="4237668"/>
            <a:ext cx="1278431" cy="205097"/>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7" name="Google Shape;147;p5"/>
          <p:cNvSpPr/>
          <p:nvPr/>
        </p:nvSpPr>
        <p:spPr>
          <a:xfrm>
            <a:off x="6318249" y="3978275"/>
            <a:ext cx="1305983" cy="228600"/>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0" name="Google Shape;150;p5"/>
          <p:cNvSpPr/>
          <p:nvPr/>
        </p:nvSpPr>
        <p:spPr>
          <a:xfrm>
            <a:off x="440498" y="3533213"/>
            <a:ext cx="625028" cy="625028"/>
          </a:xfrm>
          <a:prstGeom prst="ellipse">
            <a:avLst/>
          </a:prstGeom>
          <a:solidFill>
            <a:srgbClr val="FEF4F8"/>
          </a:solidFill>
          <a:ln w="25400" cap="flat" cmpd="sng">
            <a:solidFill>
              <a:srgbClr val="FF7C8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1" name="Google Shape;151;p5"/>
          <p:cNvSpPr txBox="1"/>
          <p:nvPr/>
        </p:nvSpPr>
        <p:spPr>
          <a:xfrm>
            <a:off x="504905" y="3599940"/>
            <a:ext cx="291828" cy="46617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ja-JP" sz="2400" b="1" i="0" u="none" strike="noStrike" cap="none">
                <a:solidFill>
                  <a:srgbClr val="FF0000"/>
                </a:solidFill>
                <a:latin typeface="Arial"/>
                <a:ea typeface="Arial"/>
                <a:cs typeface="Arial"/>
                <a:sym typeface="Arial"/>
              </a:rPr>
              <a:t>２</a:t>
            </a:r>
            <a:endParaRPr sz="1400" b="0" i="0" u="none" strike="noStrike" cap="none">
              <a:solidFill>
                <a:srgbClr val="000000"/>
              </a:solidFill>
              <a:latin typeface="Arial"/>
              <a:ea typeface="Arial"/>
              <a:cs typeface="Arial"/>
              <a:sym typeface="Arial"/>
            </a:endParaRPr>
          </a:p>
        </p:txBody>
      </p:sp>
      <p:sp>
        <p:nvSpPr>
          <p:cNvPr id="152" name="Google Shape;152;p5"/>
          <p:cNvSpPr/>
          <p:nvPr/>
        </p:nvSpPr>
        <p:spPr>
          <a:xfrm>
            <a:off x="4636553" y="3533213"/>
            <a:ext cx="625028" cy="625028"/>
          </a:xfrm>
          <a:prstGeom prst="ellipse">
            <a:avLst/>
          </a:prstGeom>
          <a:solidFill>
            <a:srgbClr val="FEF4F8"/>
          </a:solidFill>
          <a:ln w="25400" cap="flat" cmpd="sng">
            <a:solidFill>
              <a:srgbClr val="FF7C8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3" name="Google Shape;153;p5"/>
          <p:cNvSpPr txBox="1"/>
          <p:nvPr/>
        </p:nvSpPr>
        <p:spPr>
          <a:xfrm>
            <a:off x="4712926" y="3612640"/>
            <a:ext cx="291828" cy="46617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ja-JP" sz="2400" b="1" i="0" u="none" strike="noStrike" cap="none">
                <a:solidFill>
                  <a:srgbClr val="FF0000"/>
                </a:solidFill>
                <a:latin typeface="Arial"/>
                <a:ea typeface="Arial"/>
                <a:cs typeface="Arial"/>
                <a:sym typeface="Arial"/>
              </a:rPr>
              <a:t>３</a:t>
            </a:r>
            <a:endParaRPr sz="2400" b="1" i="0" u="none" strike="noStrike" cap="none">
              <a:solidFill>
                <a:srgbClr val="FF0000"/>
              </a:solidFill>
              <a:latin typeface="Arial"/>
              <a:ea typeface="Arial"/>
              <a:cs typeface="Arial"/>
              <a:sym typeface="Arial"/>
            </a:endParaRPr>
          </a:p>
        </p:txBody>
      </p:sp>
      <p:sp>
        <p:nvSpPr>
          <p:cNvPr id="155" name="Google Shape;155;p5"/>
          <p:cNvSpPr/>
          <p:nvPr/>
        </p:nvSpPr>
        <p:spPr>
          <a:xfrm rot="-2360275">
            <a:off x="1085799" y="4934166"/>
            <a:ext cx="481012" cy="443485"/>
          </a:xfrm>
          <a:prstGeom prst="rightArrow">
            <a:avLst>
              <a:gd name="adj1" fmla="val 50000"/>
              <a:gd name="adj2" fmla="val 50000"/>
            </a:avLst>
          </a:prstGeom>
          <a:solidFill>
            <a:srgbClr val="FF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6" name="Google Shape;156;p5"/>
          <p:cNvSpPr/>
          <p:nvPr/>
        </p:nvSpPr>
        <p:spPr>
          <a:xfrm rot="3323357">
            <a:off x="6631802" y="3478117"/>
            <a:ext cx="481012" cy="443485"/>
          </a:xfrm>
          <a:prstGeom prst="rightArrow">
            <a:avLst>
              <a:gd name="adj1" fmla="val 50000"/>
              <a:gd name="adj2" fmla="val 50000"/>
            </a:avLst>
          </a:prstGeom>
          <a:solidFill>
            <a:srgbClr val="FF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7" name="Google Shape;157;p5"/>
          <p:cNvSpPr/>
          <p:nvPr/>
        </p:nvSpPr>
        <p:spPr>
          <a:xfrm rot="3323357">
            <a:off x="5273342" y="3740657"/>
            <a:ext cx="481012" cy="443485"/>
          </a:xfrm>
          <a:prstGeom prst="rightArrow">
            <a:avLst>
              <a:gd name="adj1" fmla="val 50000"/>
              <a:gd name="adj2" fmla="val 50000"/>
            </a:avLst>
          </a:prstGeom>
          <a:solidFill>
            <a:srgbClr val="FF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3" name="図 2">
            <a:extLst>
              <a:ext uri="{FF2B5EF4-FFF2-40B4-BE49-F238E27FC236}">
                <a16:creationId xmlns:a16="http://schemas.microsoft.com/office/drawing/2014/main" id="{785A5169-82F0-4D8A-B75C-4A382204E758}"/>
              </a:ext>
            </a:extLst>
          </p:cNvPr>
          <p:cNvPicPr>
            <a:picLocks noChangeAspect="1"/>
          </p:cNvPicPr>
          <p:nvPr/>
        </p:nvPicPr>
        <p:blipFill>
          <a:blip r:embed="rId5"/>
          <a:stretch>
            <a:fillRect/>
          </a:stretch>
        </p:blipFill>
        <p:spPr>
          <a:xfrm>
            <a:off x="435299" y="2178351"/>
            <a:ext cx="8273401" cy="1042449"/>
          </a:xfrm>
          <a:prstGeom prst="rect">
            <a:avLst/>
          </a:prstGeom>
        </p:spPr>
      </p:pic>
      <p:sp>
        <p:nvSpPr>
          <p:cNvPr id="148" name="Google Shape;148;p5"/>
          <p:cNvSpPr/>
          <p:nvPr/>
        </p:nvSpPr>
        <p:spPr>
          <a:xfrm>
            <a:off x="3569928" y="2238887"/>
            <a:ext cx="625028" cy="625028"/>
          </a:xfrm>
          <a:prstGeom prst="ellipse">
            <a:avLst/>
          </a:prstGeom>
          <a:solidFill>
            <a:srgbClr val="FEF4F8"/>
          </a:solidFill>
          <a:ln w="25400" cap="flat" cmpd="sng">
            <a:solidFill>
              <a:srgbClr val="FF7C8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9" name="Google Shape;149;p5"/>
          <p:cNvSpPr txBox="1"/>
          <p:nvPr/>
        </p:nvSpPr>
        <p:spPr>
          <a:xfrm>
            <a:off x="3736528" y="2329120"/>
            <a:ext cx="291828" cy="46617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ja-JP" sz="2400" b="1" i="0" u="none" strike="noStrike" cap="none" dirty="0">
                <a:solidFill>
                  <a:srgbClr val="FF0000"/>
                </a:solidFill>
                <a:latin typeface="Arial"/>
                <a:ea typeface="Arial"/>
                <a:cs typeface="Arial"/>
                <a:sym typeface="Arial"/>
              </a:rPr>
              <a:t>1</a:t>
            </a:r>
            <a:endParaRPr sz="2400" b="1" i="0" u="none" strike="noStrike" cap="none" dirty="0">
              <a:solidFill>
                <a:srgbClr val="FF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6"/>
          <p:cNvSpPr txBox="1"/>
          <p:nvPr/>
        </p:nvSpPr>
        <p:spPr>
          <a:xfrm>
            <a:off x="467544" y="731875"/>
            <a:ext cx="8424936" cy="36933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ja-JP" sz="2200" b="1" i="0" u="none" strike="noStrike" cap="none">
                <a:solidFill>
                  <a:schemeClr val="dk1"/>
                </a:solidFill>
                <a:latin typeface="Arial"/>
                <a:ea typeface="Arial"/>
                <a:cs typeface="Arial"/>
                <a:sym typeface="Arial"/>
              </a:rPr>
              <a:t>２、分析　</a:t>
            </a:r>
            <a:endParaRPr sz="1800" b="1" i="0" u="none" strike="noStrike" cap="none">
              <a:solidFill>
                <a:schemeClr val="dk1"/>
              </a:solidFill>
              <a:latin typeface="Arial"/>
              <a:ea typeface="Arial"/>
              <a:cs typeface="Arial"/>
              <a:sym typeface="Arial"/>
            </a:endParaRPr>
          </a:p>
        </p:txBody>
      </p:sp>
      <p:sp>
        <p:nvSpPr>
          <p:cNvPr id="164" name="Google Shape;164;p6"/>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4</a:t>
            </a:fld>
            <a:endParaRPr/>
          </a:p>
        </p:txBody>
      </p:sp>
      <p:sp>
        <p:nvSpPr>
          <p:cNvPr id="165" name="Google Shape;165;p6"/>
          <p:cNvSpPr txBox="1"/>
          <p:nvPr/>
        </p:nvSpPr>
        <p:spPr>
          <a:xfrm>
            <a:off x="3756750" y="1297727"/>
            <a:ext cx="1630499"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Arial"/>
                <a:ea typeface="Arial"/>
                <a:cs typeface="Arial"/>
                <a:sym typeface="Arial"/>
              </a:rPr>
              <a:t>①全体売上</a:t>
            </a:r>
            <a:endParaRPr sz="1400" b="0" i="0" u="none" strike="noStrike" cap="none">
              <a:solidFill>
                <a:srgbClr val="000000"/>
              </a:solidFill>
              <a:latin typeface="Arial"/>
              <a:ea typeface="Arial"/>
              <a:cs typeface="Arial"/>
              <a:sym typeface="Arial"/>
            </a:endParaRPr>
          </a:p>
        </p:txBody>
      </p:sp>
      <p:sp>
        <p:nvSpPr>
          <p:cNvPr id="166" name="Google Shape;166;p6"/>
          <p:cNvSpPr/>
          <p:nvPr/>
        </p:nvSpPr>
        <p:spPr>
          <a:xfrm>
            <a:off x="1778706" y="1645014"/>
            <a:ext cx="6293951" cy="24622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ja-JP" sz="1000" b="0" i="0" u="none" strike="noStrike" cap="none">
                <a:solidFill>
                  <a:srgbClr val="3F3F3F"/>
                </a:solidFill>
                <a:latin typeface="Arial"/>
                <a:ea typeface="Arial"/>
                <a:cs typeface="Arial"/>
                <a:sym typeface="Arial"/>
              </a:rPr>
              <a:t>操作画面【顧客分析＞売上分析＞全体売上】　マニュアル【ヘルプページ＞顧客分析＞全体売上】</a:t>
            </a:r>
            <a:endParaRPr sz="1400" b="0" i="0" u="none" strike="noStrike" cap="none">
              <a:solidFill>
                <a:srgbClr val="000000"/>
              </a:solidFill>
              <a:latin typeface="Arial"/>
              <a:ea typeface="Arial"/>
              <a:cs typeface="Arial"/>
              <a:sym typeface="Arial"/>
            </a:endParaRPr>
          </a:p>
        </p:txBody>
      </p:sp>
      <p:sp>
        <p:nvSpPr>
          <p:cNvPr id="168" name="Google Shape;168;p6"/>
          <p:cNvSpPr/>
          <p:nvPr/>
        </p:nvSpPr>
        <p:spPr>
          <a:xfrm>
            <a:off x="1259632" y="5877272"/>
            <a:ext cx="6624736" cy="661901"/>
          </a:xfrm>
          <a:prstGeom prst="rect">
            <a:avLst/>
          </a:prstGeom>
          <a:solidFill>
            <a:srgbClr val="FDEDF3"/>
          </a:solidFill>
          <a:ln>
            <a:noFill/>
          </a:ln>
        </p:spPr>
        <p:txBody>
          <a:bodyPr spcFirstLastPara="1" wrap="square" lIns="91425" tIns="45700" rIns="91425" bIns="45700" anchor="ctr" anchorCtr="1">
            <a:noAutofit/>
          </a:bodyPr>
          <a:lstStyle/>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chemeClr val="dk1"/>
                </a:solidFill>
                <a:latin typeface="Arial"/>
                <a:ea typeface="Arial"/>
                <a:cs typeface="Arial"/>
                <a:sym typeface="Arial"/>
              </a:rPr>
              <a:t>各月（年・日）の売上推移や、リピート・新規の内訳が分析できます。</a:t>
            </a:r>
            <a:endParaRPr sz="1400" b="0" i="0" u="none" strike="noStrike" cap="none">
              <a:solidFill>
                <a:srgbClr val="000000"/>
              </a:solidFill>
              <a:latin typeface="Arial"/>
              <a:ea typeface="Arial"/>
              <a:cs typeface="Arial"/>
              <a:sym typeface="Arial"/>
            </a:endParaRPr>
          </a:p>
        </p:txBody>
      </p:sp>
      <p:pic>
        <p:nvPicPr>
          <p:cNvPr id="3" name="図 2">
            <a:extLst>
              <a:ext uri="{FF2B5EF4-FFF2-40B4-BE49-F238E27FC236}">
                <a16:creationId xmlns:a16="http://schemas.microsoft.com/office/drawing/2014/main" id="{1FDA991D-CEAE-41FB-AAAB-04B53D865C5E}"/>
              </a:ext>
            </a:extLst>
          </p:cNvPr>
          <p:cNvPicPr>
            <a:picLocks noChangeAspect="1"/>
          </p:cNvPicPr>
          <p:nvPr/>
        </p:nvPicPr>
        <p:blipFill>
          <a:blip r:embed="rId3"/>
          <a:stretch>
            <a:fillRect/>
          </a:stretch>
        </p:blipFill>
        <p:spPr>
          <a:xfrm>
            <a:off x="1259632" y="1972669"/>
            <a:ext cx="6711061" cy="372336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7" name="Google Shape;177;p7"/>
          <p:cNvSpPr txBox="1"/>
          <p:nvPr/>
        </p:nvSpPr>
        <p:spPr>
          <a:xfrm>
            <a:off x="467544" y="731875"/>
            <a:ext cx="8424936" cy="36933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ja-JP" sz="2200" b="1" i="0" u="none" strike="noStrike" cap="none">
                <a:solidFill>
                  <a:schemeClr val="dk1"/>
                </a:solidFill>
                <a:latin typeface="Arial"/>
                <a:ea typeface="Arial"/>
                <a:cs typeface="Arial"/>
                <a:sym typeface="Arial"/>
              </a:rPr>
              <a:t>２、分析　</a:t>
            </a:r>
            <a:endParaRPr sz="1800" b="1" i="0" u="none" strike="noStrike" cap="none">
              <a:solidFill>
                <a:schemeClr val="dk1"/>
              </a:solidFill>
              <a:latin typeface="Arial"/>
              <a:ea typeface="Arial"/>
              <a:cs typeface="Arial"/>
              <a:sym typeface="Arial"/>
            </a:endParaRPr>
          </a:p>
        </p:txBody>
      </p:sp>
      <p:sp>
        <p:nvSpPr>
          <p:cNvPr id="178" name="Google Shape;178;p7"/>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5</a:t>
            </a:fld>
            <a:endParaRPr/>
          </a:p>
        </p:txBody>
      </p:sp>
      <p:sp>
        <p:nvSpPr>
          <p:cNvPr id="179" name="Google Shape;179;p7"/>
          <p:cNvSpPr txBox="1"/>
          <p:nvPr/>
        </p:nvSpPr>
        <p:spPr>
          <a:xfrm>
            <a:off x="2667008" y="1269540"/>
            <a:ext cx="3809984" cy="36933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Arial"/>
                <a:ea typeface="Arial"/>
                <a:cs typeface="Arial"/>
                <a:sym typeface="Arial"/>
              </a:rPr>
              <a:t>②フロー離脱率分析</a:t>
            </a:r>
            <a:endParaRPr sz="1400" b="0" i="0" u="none" strike="noStrike" cap="none">
              <a:solidFill>
                <a:srgbClr val="000000"/>
              </a:solidFill>
              <a:latin typeface="Arial"/>
              <a:ea typeface="Arial"/>
              <a:cs typeface="Arial"/>
              <a:sym typeface="Arial"/>
            </a:endParaRPr>
          </a:p>
        </p:txBody>
      </p:sp>
      <p:sp>
        <p:nvSpPr>
          <p:cNvPr id="181" name="Google Shape;181;p7"/>
          <p:cNvSpPr/>
          <p:nvPr/>
        </p:nvSpPr>
        <p:spPr>
          <a:xfrm>
            <a:off x="1206956" y="1638873"/>
            <a:ext cx="7186456" cy="2308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ja-JP" sz="900" b="0" i="0" u="none" strike="noStrike" cap="none">
                <a:solidFill>
                  <a:srgbClr val="3F3F3F"/>
                </a:solidFill>
                <a:latin typeface="Arial"/>
                <a:ea typeface="Arial"/>
                <a:cs typeface="Arial"/>
                <a:sym typeface="Arial"/>
              </a:rPr>
              <a:t>操作画面【顧客分析＞購入継続・離脱率分析＞フロー離脱率分析】　マニュアル【ヘルプページ＞顧客分析＞フロー離脱率分析】</a:t>
            </a:r>
            <a:endParaRPr sz="1400" b="0" i="0" u="none" strike="noStrike" cap="none">
              <a:solidFill>
                <a:srgbClr val="000000"/>
              </a:solidFill>
              <a:latin typeface="Arial"/>
              <a:ea typeface="Arial"/>
              <a:cs typeface="Arial"/>
              <a:sym typeface="Arial"/>
            </a:endParaRPr>
          </a:p>
        </p:txBody>
      </p:sp>
      <p:pic>
        <p:nvPicPr>
          <p:cNvPr id="3" name="図 2">
            <a:extLst>
              <a:ext uri="{FF2B5EF4-FFF2-40B4-BE49-F238E27FC236}">
                <a16:creationId xmlns:a16="http://schemas.microsoft.com/office/drawing/2014/main" id="{DD3D33EA-427C-4E8F-B665-3C33BA8E7148}"/>
              </a:ext>
            </a:extLst>
          </p:cNvPr>
          <p:cNvPicPr>
            <a:picLocks noChangeAspect="1"/>
          </p:cNvPicPr>
          <p:nvPr/>
        </p:nvPicPr>
        <p:blipFill>
          <a:blip r:embed="rId3"/>
          <a:stretch>
            <a:fillRect/>
          </a:stretch>
        </p:blipFill>
        <p:spPr>
          <a:xfrm>
            <a:off x="1390732" y="1869705"/>
            <a:ext cx="6217516" cy="3189544"/>
          </a:xfrm>
          <a:prstGeom prst="rect">
            <a:avLst/>
          </a:prstGeom>
        </p:spPr>
      </p:pic>
      <p:sp>
        <p:nvSpPr>
          <p:cNvPr id="180" name="Google Shape;180;p7"/>
          <p:cNvSpPr/>
          <p:nvPr/>
        </p:nvSpPr>
        <p:spPr>
          <a:xfrm>
            <a:off x="605568" y="5059249"/>
            <a:ext cx="7787844" cy="1467220"/>
          </a:xfrm>
          <a:prstGeom prst="rect">
            <a:avLst/>
          </a:prstGeom>
          <a:solidFill>
            <a:srgbClr val="FDEDF3"/>
          </a:solidFill>
          <a:ln>
            <a:noFill/>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Clr>
                <a:srgbClr val="000000"/>
              </a:buClr>
              <a:buSzPts val="1200"/>
              <a:buFont typeface="Arial"/>
              <a:buNone/>
            </a:pPr>
            <a:r>
              <a:rPr lang="ja-JP" sz="1200" b="1" i="0" u="none" strike="noStrike" cap="none" dirty="0">
                <a:solidFill>
                  <a:schemeClr val="dk1"/>
                </a:solidFill>
                <a:latin typeface="Arial"/>
                <a:ea typeface="Arial"/>
                <a:cs typeface="Arial"/>
                <a:sym typeface="Arial"/>
              </a:rPr>
              <a:t>【購入フロー】</a:t>
            </a:r>
            <a:endParaRPr sz="1400" b="0" i="0" u="none" strike="noStrike" cap="none" dirty="0">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400"/>
              <a:buFont typeface="Arial"/>
              <a:buNone/>
            </a:pPr>
            <a:r>
              <a:rPr lang="ja-JP" sz="1400" b="0" i="0" u="none" strike="noStrike" cap="none" dirty="0">
                <a:solidFill>
                  <a:schemeClr val="dk1"/>
                </a:solidFill>
                <a:latin typeface="Arial"/>
                <a:ea typeface="Arial"/>
                <a:cs typeface="Arial"/>
                <a:sym typeface="Arial"/>
              </a:rPr>
              <a:t>アップセル率やF2・F3 転換率を分析できます。</a:t>
            </a:r>
            <a:endParaRPr lang="en-US" altLang="ja-JP" sz="1400" b="0" i="0" u="none" strike="noStrike" cap="none" dirty="0">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400"/>
              <a:buFont typeface="Arial"/>
              <a:buNone/>
            </a:pPr>
            <a:r>
              <a:rPr lang="ja-JP" sz="1400" b="0" i="0" u="none" strike="noStrike" cap="none" dirty="0">
                <a:solidFill>
                  <a:schemeClr val="dk1"/>
                </a:solidFill>
                <a:latin typeface="Arial"/>
                <a:ea typeface="Arial"/>
                <a:cs typeface="Arial"/>
                <a:sym typeface="Arial"/>
              </a:rPr>
              <a:t>また、施策を打つべきポイントを分析できます</a:t>
            </a:r>
            <a:br>
              <a:rPr lang="en-US" altLang="ja-JP" dirty="0">
                <a:solidFill>
                  <a:schemeClr val="dk1"/>
                </a:solidFill>
              </a:rPr>
            </a:br>
            <a:r>
              <a:rPr lang="ja-JP" sz="1400" b="0" i="0" u="none" strike="noStrike" cap="none" dirty="0">
                <a:solidFill>
                  <a:schemeClr val="dk1"/>
                </a:solidFill>
                <a:latin typeface="Arial"/>
                <a:ea typeface="Arial"/>
                <a:cs typeface="Arial"/>
                <a:sym typeface="Arial"/>
              </a:rPr>
              <a:t>（サンプル→通常、通常→定期、通常→通常など）</a:t>
            </a:r>
            <a:endParaRPr sz="1400" b="0" i="0" u="none" strike="noStrike" cap="none" dirty="0">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90" name="Google Shape;190;p8"/>
          <p:cNvSpPr txBox="1"/>
          <p:nvPr/>
        </p:nvSpPr>
        <p:spPr>
          <a:xfrm>
            <a:off x="467544" y="731875"/>
            <a:ext cx="8424936" cy="36933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ja-JP" sz="2200" b="1" i="0" u="none" strike="noStrike" cap="none">
                <a:solidFill>
                  <a:schemeClr val="dk1"/>
                </a:solidFill>
                <a:latin typeface="Arial"/>
                <a:ea typeface="Arial"/>
                <a:cs typeface="Arial"/>
                <a:sym typeface="Arial"/>
              </a:rPr>
              <a:t>２、分析　</a:t>
            </a:r>
            <a:endParaRPr sz="1800" b="1" i="0" u="none" strike="noStrike" cap="none">
              <a:solidFill>
                <a:schemeClr val="dk1"/>
              </a:solidFill>
              <a:latin typeface="Arial"/>
              <a:ea typeface="Arial"/>
              <a:cs typeface="Arial"/>
              <a:sym typeface="Arial"/>
            </a:endParaRPr>
          </a:p>
        </p:txBody>
      </p:sp>
      <p:sp>
        <p:nvSpPr>
          <p:cNvPr id="191" name="Google Shape;191;p8"/>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6</a:t>
            </a:fld>
            <a:endParaRPr/>
          </a:p>
        </p:txBody>
      </p:sp>
      <p:sp>
        <p:nvSpPr>
          <p:cNvPr id="192" name="Google Shape;192;p8"/>
          <p:cNvSpPr/>
          <p:nvPr/>
        </p:nvSpPr>
        <p:spPr>
          <a:xfrm>
            <a:off x="391858" y="3946366"/>
            <a:ext cx="8325525" cy="1642094"/>
          </a:xfrm>
          <a:prstGeom prst="rect">
            <a:avLst/>
          </a:prstGeom>
          <a:solidFill>
            <a:srgbClr val="FDEDF3"/>
          </a:solidFill>
          <a:ln>
            <a:noFill/>
          </a:ln>
        </p:spPr>
        <p:txBody>
          <a:bodyPr spcFirstLastPara="1" wrap="square" lIns="91425" tIns="45700" rIns="91425" bIns="45700" anchor="ctr" anchorCtr="1">
            <a:noAutofit/>
          </a:bodyPr>
          <a:lstStyle/>
          <a:p>
            <a:pPr marL="0" marR="0" lvl="0" indent="0" algn="l" rtl="0">
              <a:lnSpc>
                <a:spcPct val="100000"/>
              </a:lnSpc>
              <a:spcBef>
                <a:spcPts val="0"/>
              </a:spcBef>
              <a:spcAft>
                <a:spcPts val="0"/>
              </a:spcAft>
              <a:buClr>
                <a:srgbClr val="000000"/>
              </a:buClr>
              <a:buSzPts val="1200"/>
              <a:buFont typeface="Arial"/>
              <a:buNone/>
            </a:pPr>
            <a:r>
              <a:rPr lang="ja-JP" sz="1200" b="1" i="0" u="none" strike="noStrike" cap="none">
                <a:solidFill>
                  <a:schemeClr val="dk1"/>
                </a:solidFill>
                <a:latin typeface="Arial"/>
                <a:ea typeface="Arial"/>
                <a:cs typeface="Arial"/>
                <a:sym typeface="Arial"/>
              </a:rPr>
              <a:t>　　　　　　　　　　　　　　　　　【定期フロー】</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chemeClr val="dk1"/>
                </a:solidFill>
                <a:latin typeface="Arial"/>
                <a:ea typeface="Arial"/>
                <a:cs typeface="Arial"/>
                <a:sym typeface="Arial"/>
              </a:rPr>
              <a:t>定期商品の継続率を分析できます。</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chemeClr val="dk1"/>
                </a:solidFill>
                <a:latin typeface="Arial"/>
                <a:ea typeface="Arial"/>
                <a:cs typeface="Arial"/>
                <a:sym typeface="Arial"/>
              </a:rPr>
              <a:t>各継続回数の顧客の残存率を確認し、施策を打つべき継続回数を確認することができます。</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chemeClr val="dk1"/>
                </a:solidFill>
                <a:latin typeface="Arial"/>
                <a:ea typeface="Arial"/>
                <a:cs typeface="Arial"/>
                <a:sym typeface="Arial"/>
              </a:rPr>
              <a:t>定期商品を指定して分析することもできます。</a:t>
            </a:r>
            <a:endParaRPr sz="1400" b="0" i="0" u="none" strike="noStrike" cap="none">
              <a:solidFill>
                <a:schemeClr val="dk1"/>
              </a:solidFill>
              <a:latin typeface="Arial"/>
              <a:ea typeface="Arial"/>
              <a:cs typeface="Arial"/>
              <a:sym typeface="Arial"/>
            </a:endParaRPr>
          </a:p>
        </p:txBody>
      </p:sp>
      <p:sp>
        <p:nvSpPr>
          <p:cNvPr id="193" name="Google Shape;193;p8"/>
          <p:cNvSpPr/>
          <p:nvPr/>
        </p:nvSpPr>
        <p:spPr>
          <a:xfrm>
            <a:off x="821399" y="1721034"/>
            <a:ext cx="7967564" cy="24622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ja-JP" sz="1000" b="0" i="0" u="none" strike="noStrike" cap="none">
                <a:solidFill>
                  <a:srgbClr val="3F3F3F"/>
                </a:solidFill>
                <a:latin typeface="Arial"/>
                <a:ea typeface="Arial"/>
                <a:cs typeface="Arial"/>
                <a:sym typeface="Arial"/>
              </a:rPr>
              <a:t>操作画面【顧客分析＞購入継続・離脱率分析＞フロー離脱率分析】　マニュアル【ヘルプページ＞顧客分析＞フロー離脱率分析】</a:t>
            </a:r>
            <a:endParaRPr sz="1400" b="0" i="0" u="none" strike="noStrike" cap="none">
              <a:solidFill>
                <a:srgbClr val="000000"/>
              </a:solidFill>
              <a:latin typeface="Arial"/>
              <a:ea typeface="Arial"/>
              <a:cs typeface="Arial"/>
              <a:sym typeface="Arial"/>
            </a:endParaRPr>
          </a:p>
        </p:txBody>
      </p:sp>
      <p:sp>
        <p:nvSpPr>
          <p:cNvPr id="194" name="Google Shape;194;p8"/>
          <p:cNvSpPr txBox="1"/>
          <p:nvPr/>
        </p:nvSpPr>
        <p:spPr>
          <a:xfrm>
            <a:off x="2667008" y="1269540"/>
            <a:ext cx="3809984" cy="36933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Arial"/>
                <a:ea typeface="Arial"/>
                <a:cs typeface="Arial"/>
                <a:sym typeface="Arial"/>
              </a:rPr>
              <a:t>②フロー離脱率分析</a:t>
            </a:r>
            <a:endParaRPr sz="1400" b="0" i="0" u="none" strike="noStrike" cap="none">
              <a:solidFill>
                <a:srgbClr val="000000"/>
              </a:solidFill>
              <a:latin typeface="Arial"/>
              <a:ea typeface="Arial"/>
              <a:cs typeface="Arial"/>
              <a:sym typeface="Arial"/>
            </a:endParaRPr>
          </a:p>
        </p:txBody>
      </p:sp>
      <p:pic>
        <p:nvPicPr>
          <p:cNvPr id="3" name="図 2">
            <a:extLst>
              <a:ext uri="{FF2B5EF4-FFF2-40B4-BE49-F238E27FC236}">
                <a16:creationId xmlns:a16="http://schemas.microsoft.com/office/drawing/2014/main" id="{C9ADD71D-278D-4341-9830-AAEF1FB35829}"/>
              </a:ext>
            </a:extLst>
          </p:cNvPr>
          <p:cNvPicPr>
            <a:picLocks noChangeAspect="1"/>
          </p:cNvPicPr>
          <p:nvPr/>
        </p:nvPicPr>
        <p:blipFill>
          <a:blip r:embed="rId3"/>
          <a:stretch>
            <a:fillRect/>
          </a:stretch>
        </p:blipFill>
        <p:spPr>
          <a:xfrm>
            <a:off x="391858" y="2409471"/>
            <a:ext cx="8180230" cy="109467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9"/>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7</a:t>
            </a:fld>
            <a:endParaRPr/>
          </a:p>
        </p:txBody>
      </p:sp>
      <p:sp>
        <p:nvSpPr>
          <p:cNvPr id="200" name="Google Shape;200;p9"/>
          <p:cNvSpPr txBox="1"/>
          <p:nvPr/>
        </p:nvSpPr>
        <p:spPr>
          <a:xfrm>
            <a:off x="457200" y="731837"/>
            <a:ext cx="8424936" cy="36933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ja-JP" sz="2200" b="1" i="0" u="none" strike="noStrike" cap="none">
                <a:solidFill>
                  <a:schemeClr val="dk1"/>
                </a:solidFill>
                <a:latin typeface="Arial"/>
                <a:ea typeface="Arial"/>
                <a:cs typeface="Arial"/>
                <a:sym typeface="Arial"/>
              </a:rPr>
              <a:t>２、分析　</a:t>
            </a:r>
            <a:endParaRPr sz="1800" b="1" i="0" u="none" strike="noStrike" cap="none">
              <a:solidFill>
                <a:schemeClr val="dk1"/>
              </a:solidFill>
              <a:latin typeface="Arial"/>
              <a:ea typeface="Arial"/>
              <a:cs typeface="Arial"/>
              <a:sym typeface="Arial"/>
            </a:endParaRPr>
          </a:p>
        </p:txBody>
      </p:sp>
      <p:sp>
        <p:nvSpPr>
          <p:cNvPr id="201" name="Google Shape;201;p9"/>
          <p:cNvSpPr txBox="1"/>
          <p:nvPr/>
        </p:nvSpPr>
        <p:spPr>
          <a:xfrm>
            <a:off x="2667008" y="1230867"/>
            <a:ext cx="3809984" cy="36933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Arial"/>
                <a:ea typeface="Arial"/>
                <a:cs typeface="Arial"/>
                <a:sym typeface="Arial"/>
              </a:rPr>
              <a:t>③商品転換率分析</a:t>
            </a:r>
            <a:endParaRPr sz="1400" b="0" i="0" u="none" strike="noStrike" cap="none">
              <a:solidFill>
                <a:srgbClr val="000000"/>
              </a:solidFill>
              <a:latin typeface="Arial"/>
              <a:ea typeface="Arial"/>
              <a:cs typeface="Arial"/>
              <a:sym typeface="Arial"/>
            </a:endParaRPr>
          </a:p>
        </p:txBody>
      </p:sp>
      <p:sp>
        <p:nvSpPr>
          <p:cNvPr id="203" name="Google Shape;203;p9"/>
          <p:cNvSpPr/>
          <p:nvPr/>
        </p:nvSpPr>
        <p:spPr>
          <a:xfrm>
            <a:off x="647562" y="4456297"/>
            <a:ext cx="7848872" cy="1349280"/>
          </a:xfrm>
          <a:prstGeom prst="rect">
            <a:avLst/>
          </a:prstGeom>
          <a:solidFill>
            <a:srgbClr val="FDEDF3"/>
          </a:solidFill>
          <a:ln>
            <a:noFill/>
          </a:ln>
        </p:spPr>
        <p:txBody>
          <a:bodyPr spcFirstLastPara="1" wrap="square" lIns="91425" tIns="45700" rIns="91425" bIns="45700" anchor="ctr" anchorCtr="1">
            <a:noAutofit/>
          </a:bodyPr>
          <a:lstStyle/>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chemeClr val="dk1"/>
                </a:solidFill>
                <a:latin typeface="Arial"/>
                <a:ea typeface="Arial"/>
                <a:cs typeface="Arial"/>
                <a:sym typeface="Arial"/>
              </a:rPr>
              <a:t>転換率の高い商品を分析することができます。</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chemeClr val="dk1"/>
                </a:solidFill>
                <a:latin typeface="Arial"/>
                <a:ea typeface="Arial"/>
                <a:cs typeface="Arial"/>
                <a:sym typeface="Arial"/>
              </a:rPr>
              <a:t>アップセルやクロスセルを促進すると効果的な商品を確認することができます</a:t>
            </a:r>
            <a:r>
              <a:rPr lang="ja-JP" sz="1200" b="0" i="0" u="none" strike="noStrike" cap="none">
                <a:solidFill>
                  <a:schemeClr val="dk1"/>
                </a:solidFill>
                <a:latin typeface="Arial"/>
                <a:ea typeface="Arial"/>
                <a:cs typeface="Arial"/>
                <a:sym typeface="Arial"/>
              </a:rPr>
              <a:t>。</a:t>
            </a:r>
            <a:endParaRPr sz="1200" b="0" i="0" u="none" strike="noStrike" cap="none">
              <a:solidFill>
                <a:schemeClr val="dk1"/>
              </a:solidFill>
              <a:latin typeface="Arial"/>
              <a:ea typeface="Arial"/>
              <a:cs typeface="Arial"/>
              <a:sym typeface="Arial"/>
            </a:endParaRPr>
          </a:p>
        </p:txBody>
      </p:sp>
      <p:sp>
        <p:nvSpPr>
          <p:cNvPr id="204" name="Google Shape;204;p9"/>
          <p:cNvSpPr/>
          <p:nvPr/>
        </p:nvSpPr>
        <p:spPr>
          <a:xfrm>
            <a:off x="719236" y="1660750"/>
            <a:ext cx="7967564" cy="24622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ja-JP" sz="1000" b="0" i="0" u="none" strike="noStrike" cap="none">
                <a:solidFill>
                  <a:srgbClr val="3F3F3F"/>
                </a:solidFill>
                <a:latin typeface="Arial"/>
                <a:ea typeface="Arial"/>
                <a:cs typeface="Arial"/>
                <a:sym typeface="Arial"/>
              </a:rPr>
              <a:t>操作画面【顧客分析＞アップセル・クロスセル分析＞商品転換率分析】　マニュアル【ヘルプページ＞顧客分析＞商品転換率分析】</a:t>
            </a:r>
            <a:endParaRPr sz="1400" b="0" i="0" u="none" strike="noStrike" cap="none">
              <a:solidFill>
                <a:srgbClr val="000000"/>
              </a:solidFill>
              <a:latin typeface="Arial"/>
              <a:ea typeface="Arial"/>
              <a:cs typeface="Arial"/>
              <a:sym typeface="Arial"/>
            </a:endParaRPr>
          </a:p>
        </p:txBody>
      </p:sp>
      <p:pic>
        <p:nvPicPr>
          <p:cNvPr id="3" name="図 2">
            <a:extLst>
              <a:ext uri="{FF2B5EF4-FFF2-40B4-BE49-F238E27FC236}">
                <a16:creationId xmlns:a16="http://schemas.microsoft.com/office/drawing/2014/main" id="{FBC7EC6D-632C-44A0-BCEB-338E7D53F0D5}"/>
              </a:ext>
            </a:extLst>
          </p:cNvPr>
          <p:cNvPicPr>
            <a:picLocks noChangeAspect="1"/>
          </p:cNvPicPr>
          <p:nvPr/>
        </p:nvPicPr>
        <p:blipFill>
          <a:blip r:embed="rId3"/>
          <a:stretch>
            <a:fillRect/>
          </a:stretch>
        </p:blipFill>
        <p:spPr>
          <a:xfrm>
            <a:off x="377854" y="2159780"/>
            <a:ext cx="8485809" cy="18764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10"/>
          <p:cNvSpPr txBox="1"/>
          <p:nvPr/>
        </p:nvSpPr>
        <p:spPr>
          <a:xfrm>
            <a:off x="467544" y="731875"/>
            <a:ext cx="8424936" cy="36933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ja-JP" sz="2200" b="1" i="0" u="none" strike="noStrike" cap="none">
                <a:solidFill>
                  <a:schemeClr val="dk1"/>
                </a:solidFill>
                <a:latin typeface="Arial"/>
                <a:ea typeface="Arial"/>
                <a:cs typeface="Arial"/>
                <a:sym typeface="Arial"/>
              </a:rPr>
              <a:t>２、分析　</a:t>
            </a:r>
            <a:endParaRPr sz="1800" b="1" i="0" u="none" strike="noStrike" cap="none">
              <a:solidFill>
                <a:schemeClr val="dk1"/>
              </a:solidFill>
              <a:latin typeface="Arial"/>
              <a:ea typeface="Arial"/>
              <a:cs typeface="Arial"/>
              <a:sym typeface="Arial"/>
            </a:endParaRPr>
          </a:p>
        </p:txBody>
      </p:sp>
      <p:sp>
        <p:nvSpPr>
          <p:cNvPr id="213" name="Google Shape;213;p10"/>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8</a:t>
            </a:fld>
            <a:endParaRPr/>
          </a:p>
        </p:txBody>
      </p:sp>
      <p:sp>
        <p:nvSpPr>
          <p:cNvPr id="214" name="Google Shape;214;p10"/>
          <p:cNvSpPr txBox="1"/>
          <p:nvPr/>
        </p:nvSpPr>
        <p:spPr>
          <a:xfrm>
            <a:off x="2177733" y="1410901"/>
            <a:ext cx="5004558" cy="3693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Arial"/>
                <a:ea typeface="Arial"/>
                <a:cs typeface="Arial"/>
                <a:sym typeface="Arial"/>
              </a:rPr>
              <a:t>④入口商品分析</a:t>
            </a:r>
            <a:endParaRPr sz="1400" b="0" i="0" u="none" strike="noStrike" cap="none">
              <a:solidFill>
                <a:srgbClr val="000000"/>
              </a:solidFill>
              <a:latin typeface="Arial"/>
              <a:ea typeface="Arial"/>
              <a:cs typeface="Arial"/>
              <a:sym typeface="Arial"/>
            </a:endParaRPr>
          </a:p>
        </p:txBody>
      </p:sp>
      <p:sp>
        <p:nvSpPr>
          <p:cNvPr id="215" name="Google Shape;215;p10"/>
          <p:cNvSpPr/>
          <p:nvPr/>
        </p:nvSpPr>
        <p:spPr>
          <a:xfrm>
            <a:off x="647564" y="4579387"/>
            <a:ext cx="7848872" cy="1157640"/>
          </a:xfrm>
          <a:prstGeom prst="rect">
            <a:avLst/>
          </a:prstGeom>
          <a:solidFill>
            <a:srgbClr val="FDEDF3"/>
          </a:solidFill>
          <a:ln>
            <a:noFill/>
          </a:ln>
        </p:spPr>
        <p:txBody>
          <a:bodyPr spcFirstLastPara="1" wrap="square" lIns="91425" tIns="45700" rIns="91425" bIns="45700" anchor="ctr" anchorCtr="1">
            <a:noAutofit/>
          </a:bodyPr>
          <a:lstStyle/>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chemeClr val="dk1"/>
                </a:solidFill>
                <a:latin typeface="Arial"/>
                <a:ea typeface="Arial"/>
                <a:cs typeface="Arial"/>
                <a:sym typeface="Arial"/>
              </a:rPr>
              <a:t>初回購入商品ごとに、その後の顧客売上や購入継続回数などを分析できます。</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chemeClr val="dk1"/>
                </a:solidFill>
                <a:latin typeface="Arial"/>
                <a:ea typeface="Arial"/>
                <a:cs typeface="Arial"/>
                <a:sym typeface="Arial"/>
              </a:rPr>
              <a:t>この結果をもとに、初回キャンペーン等で訴求すべき商品を把握することができます。</a:t>
            </a:r>
            <a:endParaRPr sz="1400" b="0" i="0" u="none" strike="noStrike" cap="none">
              <a:solidFill>
                <a:schemeClr val="dk1"/>
              </a:solidFill>
              <a:latin typeface="Arial"/>
              <a:ea typeface="Arial"/>
              <a:cs typeface="Arial"/>
              <a:sym typeface="Arial"/>
            </a:endParaRPr>
          </a:p>
        </p:txBody>
      </p:sp>
      <p:sp>
        <p:nvSpPr>
          <p:cNvPr id="216" name="Google Shape;216;p10"/>
          <p:cNvSpPr/>
          <p:nvPr/>
        </p:nvSpPr>
        <p:spPr>
          <a:xfrm>
            <a:off x="1492360" y="1807575"/>
            <a:ext cx="6711372" cy="24622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ja-JP" sz="1000" b="0" i="0" u="none" strike="noStrike" cap="none">
                <a:solidFill>
                  <a:srgbClr val="3F3F3F"/>
                </a:solidFill>
                <a:latin typeface="Arial"/>
                <a:ea typeface="Arial"/>
                <a:cs typeface="Arial"/>
                <a:sym typeface="Arial"/>
              </a:rPr>
              <a:t>操作画面【顧客分析＞LTV分析＞入口商品分析】　マニュアル【ヘルプページ＞顧客分析＞入口商品分析】</a:t>
            </a:r>
            <a:endParaRPr sz="1400" b="0" i="0" u="none" strike="noStrike" cap="none">
              <a:solidFill>
                <a:srgbClr val="000000"/>
              </a:solidFill>
              <a:latin typeface="Arial"/>
              <a:ea typeface="Arial"/>
              <a:cs typeface="Arial"/>
              <a:sym typeface="Arial"/>
            </a:endParaRPr>
          </a:p>
        </p:txBody>
      </p:sp>
      <p:pic>
        <p:nvPicPr>
          <p:cNvPr id="3" name="図 2">
            <a:extLst>
              <a:ext uri="{FF2B5EF4-FFF2-40B4-BE49-F238E27FC236}">
                <a16:creationId xmlns:a16="http://schemas.microsoft.com/office/drawing/2014/main" id="{4CC9DA19-E8E9-40C6-97F6-7B121989B6C3}"/>
              </a:ext>
            </a:extLst>
          </p:cNvPr>
          <p:cNvPicPr>
            <a:picLocks noChangeAspect="1"/>
          </p:cNvPicPr>
          <p:nvPr/>
        </p:nvPicPr>
        <p:blipFill>
          <a:blip r:embed="rId3"/>
          <a:stretch>
            <a:fillRect/>
          </a:stretch>
        </p:blipFill>
        <p:spPr>
          <a:xfrm>
            <a:off x="289222" y="2424929"/>
            <a:ext cx="8603258" cy="164626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11"/>
          <p:cNvSpPr txBox="1"/>
          <p:nvPr/>
        </p:nvSpPr>
        <p:spPr>
          <a:xfrm>
            <a:off x="467544" y="731875"/>
            <a:ext cx="8424936" cy="36933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ja-JP" sz="2200" b="1" i="0" u="none" strike="noStrike" cap="none">
                <a:solidFill>
                  <a:schemeClr val="dk1"/>
                </a:solidFill>
                <a:latin typeface="Arial"/>
                <a:ea typeface="Arial"/>
                <a:cs typeface="Arial"/>
                <a:sym typeface="Arial"/>
              </a:rPr>
              <a:t>２、分析　</a:t>
            </a:r>
            <a:endParaRPr sz="1800" b="1" i="0" u="none" strike="noStrike" cap="none">
              <a:solidFill>
                <a:schemeClr val="dk1"/>
              </a:solidFill>
              <a:latin typeface="Arial"/>
              <a:ea typeface="Arial"/>
              <a:cs typeface="Arial"/>
              <a:sym typeface="Arial"/>
            </a:endParaRPr>
          </a:p>
        </p:txBody>
      </p:sp>
      <p:sp>
        <p:nvSpPr>
          <p:cNvPr id="224" name="Google Shape;224;p11"/>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9</a:t>
            </a:fld>
            <a:endParaRPr/>
          </a:p>
        </p:txBody>
      </p:sp>
      <p:sp>
        <p:nvSpPr>
          <p:cNvPr id="225" name="Google Shape;225;p11"/>
          <p:cNvSpPr txBox="1"/>
          <p:nvPr/>
        </p:nvSpPr>
        <p:spPr>
          <a:xfrm>
            <a:off x="2177733" y="1410901"/>
            <a:ext cx="5004558" cy="3693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Arial"/>
                <a:ea typeface="Arial"/>
                <a:cs typeface="Arial"/>
                <a:sym typeface="Arial"/>
              </a:rPr>
              <a:t>⑤転換日数分析</a:t>
            </a:r>
            <a:endParaRPr sz="1400" b="0" i="0" u="none" strike="noStrike" cap="none">
              <a:solidFill>
                <a:srgbClr val="000000"/>
              </a:solidFill>
              <a:latin typeface="Arial"/>
              <a:ea typeface="Arial"/>
              <a:cs typeface="Arial"/>
              <a:sym typeface="Arial"/>
            </a:endParaRPr>
          </a:p>
        </p:txBody>
      </p:sp>
      <p:sp>
        <p:nvSpPr>
          <p:cNvPr id="226" name="Google Shape;226;p11"/>
          <p:cNvSpPr/>
          <p:nvPr/>
        </p:nvSpPr>
        <p:spPr>
          <a:xfrm>
            <a:off x="647564" y="4639243"/>
            <a:ext cx="7848872" cy="1243065"/>
          </a:xfrm>
          <a:prstGeom prst="rect">
            <a:avLst/>
          </a:prstGeom>
          <a:solidFill>
            <a:srgbClr val="FDEDF3"/>
          </a:solidFill>
          <a:ln>
            <a:noFill/>
          </a:ln>
        </p:spPr>
        <p:txBody>
          <a:bodyPr spcFirstLastPara="1" wrap="square" lIns="91425" tIns="45700" rIns="91425" bIns="45700" anchor="ctr" anchorCtr="1">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chemeClr val="dk1"/>
                </a:solidFill>
                <a:latin typeface="Arial"/>
                <a:ea typeface="Arial"/>
                <a:cs typeface="Arial"/>
                <a:sym typeface="Arial"/>
              </a:rPr>
              <a:t>商品購入後、次回購入までの日数を分析することができます。</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chemeClr val="dk1"/>
                </a:solidFill>
                <a:latin typeface="Arial"/>
                <a:ea typeface="Arial"/>
                <a:cs typeface="Arial"/>
                <a:sym typeface="Arial"/>
              </a:rPr>
              <a:t>この結果をもとに、クロスセル・アップセルメールを送るべきタイミングを把握できます。</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chemeClr val="dk1"/>
                </a:solidFill>
                <a:latin typeface="Arial"/>
                <a:ea typeface="Arial"/>
                <a:cs typeface="Arial"/>
                <a:sym typeface="Arial"/>
              </a:rPr>
              <a:t>また、食品・サプリや化粧品など、使いきりに目安日数がある商品について、</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chemeClr val="dk1"/>
                </a:solidFill>
                <a:latin typeface="Arial"/>
                <a:ea typeface="Arial"/>
                <a:cs typeface="Arial"/>
                <a:sym typeface="Arial"/>
              </a:rPr>
              <a:t>想定通りの日数で使い切っているかどうか確認できます。</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p:txBody>
      </p:sp>
      <p:sp>
        <p:nvSpPr>
          <p:cNvPr id="227" name="Google Shape;227;p11"/>
          <p:cNvSpPr/>
          <p:nvPr/>
        </p:nvSpPr>
        <p:spPr>
          <a:xfrm>
            <a:off x="1431975" y="1833146"/>
            <a:ext cx="6711372" cy="24622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ja-JP" sz="1000" b="0" i="0" u="none" strike="noStrike" cap="none">
                <a:solidFill>
                  <a:srgbClr val="3F3F3F"/>
                </a:solidFill>
                <a:latin typeface="Arial"/>
                <a:ea typeface="Arial"/>
                <a:cs typeface="Arial"/>
                <a:sym typeface="Arial"/>
              </a:rPr>
              <a:t>操作画面【顧客分析＞LTV分析＞転換日数分析】　マニュアル【ヘルプページ＞顧客分析＞転換日数分析】</a:t>
            </a:r>
            <a:endParaRPr sz="1400" b="0" i="0" u="none" strike="noStrike" cap="none">
              <a:solidFill>
                <a:srgbClr val="000000"/>
              </a:solidFill>
              <a:latin typeface="Arial"/>
              <a:ea typeface="Arial"/>
              <a:cs typeface="Arial"/>
              <a:sym typeface="Arial"/>
            </a:endParaRPr>
          </a:p>
        </p:txBody>
      </p:sp>
      <p:pic>
        <p:nvPicPr>
          <p:cNvPr id="3" name="図 2">
            <a:extLst>
              <a:ext uri="{FF2B5EF4-FFF2-40B4-BE49-F238E27FC236}">
                <a16:creationId xmlns:a16="http://schemas.microsoft.com/office/drawing/2014/main" id="{67A05C58-359C-4148-8E2C-371BFE1ECC80}"/>
              </a:ext>
            </a:extLst>
          </p:cNvPr>
          <p:cNvPicPr>
            <a:picLocks noChangeAspect="1"/>
          </p:cNvPicPr>
          <p:nvPr/>
        </p:nvPicPr>
        <p:blipFill>
          <a:blip r:embed="rId3"/>
          <a:stretch>
            <a:fillRect/>
          </a:stretch>
        </p:blipFill>
        <p:spPr>
          <a:xfrm>
            <a:off x="374650" y="2295680"/>
            <a:ext cx="8394700" cy="2127250"/>
          </a:xfrm>
          <a:prstGeom prst="rect">
            <a:avLst/>
          </a:prstGeom>
        </p:spPr>
      </p:pic>
    </p:spTree>
  </p:cSld>
  <p:clrMapOvr>
    <a:masterClrMapping/>
  </p:clrMapOvr>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赤味がかったオレンジ">
      <a:dk1>
        <a:srgbClr val="000000"/>
      </a:dk1>
      <a:lt1>
        <a:srgbClr val="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217</TotalTime>
  <Words>3080</Words>
  <Application>Microsoft Office PowerPoint</Application>
  <PresentationFormat>画面に合わせる (4:3)</PresentationFormat>
  <Paragraphs>356</Paragraphs>
  <Slides>14</Slides>
  <Notes>14</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14</vt:i4>
      </vt:variant>
    </vt:vector>
  </HeadingPairs>
  <TitlesOfParts>
    <vt:vector size="19" baseType="lpstr">
      <vt:lpstr>Roboto</vt:lpstr>
      <vt:lpstr>Century Gothic</vt:lpstr>
      <vt:lpstr>Meiryo</vt:lpstr>
      <vt:lpstr>Arial</vt:lpstr>
      <vt:lpstr>標準デザイン</vt:lpstr>
      <vt:lpstr>EC・通販CRMツール「うちでのこづち」 講座１　基礎講座資料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EC・通販CRMツール「うちでのこづち」 講座１　基礎講座資料</dc:title>
  <dc:creator>eg</dc:creator>
  <cp:lastModifiedBy>歩 平澤</cp:lastModifiedBy>
  <cp:revision>3</cp:revision>
  <dcterms:modified xsi:type="dcterms:W3CDTF">2022-07-21T05:47:07Z</dcterms:modified>
</cp:coreProperties>
</file>